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31" r:id="rId1"/>
  </p:sldMasterIdLst>
  <p:notesMasterIdLst>
    <p:notesMasterId r:id="rId2"/>
  </p:notesMasterIdLst>
  <p:sldIdLst>
    <p:sldId id="324" r:id="rId3"/>
    <p:sldId id="314" r:id="rId4"/>
    <p:sldId id="318" r:id="rId5"/>
    <p:sldId id="319" r:id="rId6"/>
    <p:sldId id="320" r:id="rId7"/>
    <p:sldId id="321" r:id="rId8"/>
    <p:sldId id="325" r:id="rId9"/>
    <p:sldId id="326" r:id="rId10"/>
    <p:sldId id="327" r:id="rId11"/>
    <p:sldId id="322" r:id="rId12"/>
    <p:sldId id="328" r:id="rId13"/>
    <p:sldId id="329" r:id="rId14"/>
    <p:sldId id="330" r:id="rId15"/>
    <p:sldId id="331" r:id="rId16"/>
    <p:sldId id="332" r:id="rId17"/>
    <p:sldId id="323" r:id="rId18"/>
    <p:sldId id="297" r:id="rId19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20506" autoAdjust="0"/>
    <p:restoredTop sz="94660"/>
  </p:normalViewPr>
  <p:slideViewPr>
    <p:cSldViewPr snapToObjects="1">
      <p:cViewPr varScale="1">
        <p:scale>
          <a:sx n="100" d="100"/>
          <a:sy n="100" d="100"/>
        </p:scale>
        <p:origin x="1230" y="108"/>
      </p:cViewPr>
      <p:guideLst>
        <p:guide orient="horz" pos="161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1C37785-2DDB-4B50-AFEE-E74C5141AB2B}" type="datetime1">
              <a:rPr lang="ko-KR" altLang="en-US"/>
              <a:pPr lvl="0">
                <a:defRPr/>
              </a:pPr>
              <a:t>2023-04-13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3030CAE-D87D-420F-9005-EBD5181E183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0"/>
          </p:nvPr>
        </p:nvSpPr>
        <p:spPr>
          <a:xfrm>
            <a:off x="685800" y="841772"/>
            <a:ext cx="7772401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1FE70B4-0A10-44AD-8BD8-4DA12F9F0E65}" type="datetime1">
              <a:rPr lang="ko-KR" altLang="en-US"/>
              <a:pPr lvl="0">
                <a:defRPr/>
              </a:pPr>
              <a:t>2022-06-26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D2762BD-622D-4494-AD8C-9368A5D2F12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1FE70B4-0A10-44AD-8BD8-4DA12F9F0E65}" type="datetime1">
              <a:rPr lang="ko-KR" altLang="en-US"/>
              <a:pPr lvl="0">
                <a:defRPr/>
              </a:pPr>
              <a:t>2022-06-26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D2762BD-622D-4494-AD8C-9368A5D2F12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idx="0"/>
          </p:nvPr>
        </p:nvSpPr>
        <p:spPr>
          <a:xfrm>
            <a:off x="6543675" y="273843"/>
            <a:ext cx="1971674" cy="435887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1FE70B4-0A10-44AD-8BD8-4DA12F9F0E65}" type="datetime1">
              <a:rPr lang="ko-KR" altLang="en-US"/>
              <a:pPr lvl="0">
                <a:defRPr/>
              </a:pPr>
              <a:t>2022-06-26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D2762BD-622D-4494-AD8C-9368A5D2F12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1FE70B4-0A10-44AD-8BD8-4DA12F9F0E65}" type="datetime1">
              <a:rPr lang="ko-KR" altLang="en-US"/>
              <a:pPr lvl="0">
                <a:defRPr/>
              </a:pPr>
              <a:t>2022-06-26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D2762BD-622D-4494-AD8C-9368A5D2F12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623888" y="1282305"/>
            <a:ext cx="7886700" cy="2139552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1FE70B4-0A10-44AD-8BD8-4DA12F9F0E65}" type="datetime1">
              <a:rPr lang="ko-KR" altLang="en-US"/>
              <a:pPr lvl="0">
                <a:defRPr/>
              </a:pPr>
              <a:t>2022-06-26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D2762BD-622D-4494-AD8C-9368A5D2F12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1FE70B4-0A10-44AD-8BD8-4DA12F9F0E65}" type="datetime1">
              <a:rPr lang="ko-KR" altLang="en-US"/>
              <a:pPr lvl="0">
                <a:defRPr/>
              </a:pPr>
              <a:t>2022-06-26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D2762BD-622D-4494-AD8C-9368A5D2F12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0" cy="2763441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1FE70B4-0A10-44AD-8BD8-4DA12F9F0E65}" type="datetime1">
              <a:rPr lang="ko-KR" altLang="en-US"/>
              <a:pPr lvl="0">
                <a:defRPr/>
              </a:pPr>
              <a:t>2022-06-26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D2762BD-622D-4494-AD8C-9368A5D2F12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1FE70B4-0A10-44AD-8BD8-4DA12F9F0E65}" type="datetime1">
              <a:rPr lang="ko-KR" altLang="en-US"/>
              <a:pPr lvl="0">
                <a:defRPr/>
              </a:pPr>
              <a:t>2022-06-26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D2762BD-622D-4494-AD8C-9368A5D2F12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1FE70B4-0A10-44AD-8BD8-4DA12F9F0E65}" type="datetime1">
              <a:rPr lang="ko-KR" altLang="en-US"/>
              <a:pPr lvl="0">
                <a:defRPr/>
              </a:pPr>
              <a:t>2022-06-26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D2762BD-622D-4494-AD8C-9368A5D2F12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0" y="740570"/>
            <a:ext cx="4629150" cy="365521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1FE70B4-0A10-44AD-8BD8-4DA12F9F0E65}" type="datetime1">
              <a:rPr lang="ko-KR" altLang="en-US"/>
              <a:pPr lvl="0">
                <a:defRPr/>
              </a:pPr>
              <a:t>2022-06-26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D2762BD-622D-4494-AD8C-9368A5D2F12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0" y="740570"/>
            <a:ext cx="4629150" cy="365521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1FE70B4-0A10-44AD-8BD8-4DA12F9F0E65}" type="datetime1">
              <a:rPr lang="ko-KR" altLang="en-US"/>
              <a:pPr lvl="0">
                <a:defRPr/>
              </a:pPr>
              <a:t>2022-06-26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D2762BD-622D-4494-AD8C-9368A5D2F12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idx="0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21FE70B4-0A10-44AD-8BD8-4DA12F9F0E65}" type="datetime1">
              <a:rPr lang="ko-KR" altLang="en-US"/>
              <a:pPr lvl="0">
                <a:defRPr/>
              </a:pPr>
              <a:t>2022-06-26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D2762BD-622D-4494-AD8C-9368A5D2F12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jpeg"  /><Relationship Id="rId4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6.png"  /><Relationship Id="rId7" Type="http://schemas.openxmlformats.org/officeDocument/2006/relationships/image" Target="../media/image10.png"  /><Relationship Id="rId8" Type="http://schemas.openxmlformats.org/officeDocument/2006/relationships/image" Target="../media/image2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jpeg"  /><Relationship Id="rId4" Type="http://schemas.openxmlformats.org/officeDocument/2006/relationships/image" Target="../media/image5.jpeg"  /><Relationship Id="rId5" Type="http://schemas.openxmlformats.org/officeDocument/2006/relationships/image" Target="../media/image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6.png"  /><Relationship Id="rId7" Type="http://schemas.openxmlformats.org/officeDocument/2006/relationships/image" Target="../media/image10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6.png"  /><Relationship Id="rId7" Type="http://schemas.openxmlformats.org/officeDocument/2006/relationships/image" Target="../media/image1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57250" y="0"/>
            <a:ext cx="2163387" cy="5143500"/>
          </a:xfrm>
          <a:prstGeom prst="rect">
            <a:avLst/>
          </a:prstGeom>
          <a:solidFill>
            <a:srgbClr val="d9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00">
              <a:latin typeface="나눔스퀘어 Bold"/>
              <a:ea typeface="나눔스퀘어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49" y="1774342"/>
            <a:ext cx="2163387" cy="414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100">
                <a:solidFill>
                  <a:schemeClr val="bg1"/>
                </a:solidFill>
                <a:latin typeface="나눔스퀘어 Bold"/>
                <a:ea typeface="나눔스퀘어 Bold"/>
              </a:rPr>
              <a:t>Lee seon jae</a:t>
            </a:r>
            <a:endParaRPr lang="en-US" altLang="ko-KR" sz="2100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7249" y="2360322"/>
            <a:ext cx="2163387" cy="838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100">
                <a:solidFill>
                  <a:schemeClr val="bg1"/>
                </a:solidFill>
                <a:latin typeface="나눔스퀘어 Bold"/>
                <a:ea typeface="나눔스퀘어 Bold"/>
              </a:rPr>
              <a:t>웹 개발자로서 </a:t>
            </a:r>
            <a:endParaRPr lang="ko-KR" altLang="en-US" sz="1100">
              <a:solidFill>
                <a:schemeClr val="bg1"/>
              </a:solidFill>
              <a:latin typeface="나눔스퀘어 Bold"/>
              <a:ea typeface="나눔스퀘어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100">
                <a:solidFill>
                  <a:schemeClr val="bg1"/>
                </a:solidFill>
                <a:latin typeface="나눔스퀘어 Bold"/>
                <a:ea typeface="나눔스퀘어 Bold"/>
              </a:rPr>
              <a:t>진행한 </a:t>
            </a:r>
            <a:r>
              <a:rPr lang="en-US" altLang="ko-KR" sz="1100">
                <a:solidFill>
                  <a:schemeClr val="bg1"/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sz="1100">
                <a:solidFill>
                  <a:schemeClr val="bg1"/>
                </a:solidFill>
                <a:latin typeface="나눔스퀘어 Bold"/>
                <a:ea typeface="나눔스퀘어 Bold"/>
              </a:rPr>
              <a:t>개의 프로젝트에서 </a:t>
            </a:r>
            <a:endParaRPr lang="ko-KR" altLang="en-US" sz="1100">
              <a:solidFill>
                <a:schemeClr val="bg1"/>
              </a:solidFill>
              <a:latin typeface="나눔스퀘어 Bold"/>
              <a:ea typeface="나눔스퀘어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100">
                <a:solidFill>
                  <a:schemeClr val="bg1"/>
                </a:solidFill>
                <a:latin typeface="나눔스퀘어 Bold"/>
                <a:ea typeface="나눔스퀘어 Bold"/>
              </a:rPr>
              <a:t>함께 한 노력 과정을 소개합니다</a:t>
            </a:r>
            <a:r>
              <a:rPr lang="en-US" altLang="ko-KR" sz="1100">
                <a:solidFill>
                  <a:schemeClr val="bg1"/>
                </a:solidFill>
                <a:latin typeface="나눔스퀘어 Bold"/>
                <a:ea typeface="나눔스퀘어 Bold"/>
              </a:rPr>
              <a:t>. </a:t>
            </a:r>
            <a:endParaRPr lang="en-US" altLang="ko-KR" sz="1100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250" y="3408822"/>
            <a:ext cx="2163387" cy="1227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900">
                <a:solidFill>
                  <a:schemeClr val="bg1"/>
                </a:solidFill>
                <a:latin typeface="나눔스퀘어 Bold"/>
                <a:ea typeface="나눔스퀘어 Bold"/>
              </a:rPr>
              <a:t>[ </a:t>
            </a:r>
            <a:r>
              <a:rPr lang="ko-KR" altLang="en-US" sz="900">
                <a:solidFill>
                  <a:schemeClr val="bg1"/>
                </a:solidFill>
                <a:latin typeface="나눔스퀘어 Bold"/>
                <a:ea typeface="나눔스퀘어 Bold"/>
              </a:rPr>
              <a:t>학력</a:t>
            </a:r>
            <a:r>
              <a:rPr lang="en-US" altLang="ko-KR" sz="900">
                <a:solidFill>
                  <a:schemeClr val="bg1"/>
                </a:solidFill>
                <a:latin typeface="나눔스퀘어 Bold"/>
                <a:ea typeface="나눔스퀘어 Bold"/>
              </a:rPr>
              <a:t> ] </a:t>
            </a:r>
            <a:endParaRPr lang="en-US" altLang="ko-KR" sz="900">
              <a:solidFill>
                <a:schemeClr val="bg1"/>
              </a:solidFill>
              <a:latin typeface="나눔스퀘어 Bold"/>
              <a:ea typeface="나눔스퀘어 Bold"/>
            </a:endParaRPr>
          </a:p>
          <a:p>
            <a:pPr marL="171450" indent="-171450" algn="ctr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800">
                <a:solidFill>
                  <a:schemeClr val="bg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800">
                <a:solidFill>
                  <a:schemeClr val="bg1"/>
                </a:solidFill>
                <a:latin typeface="나눔스퀘어 Bold"/>
                <a:ea typeface="나눔스퀘어 Bold"/>
              </a:rPr>
              <a:t>전남과학대학교 특수장비학과 졸업</a:t>
            </a:r>
            <a:r>
              <a:rPr lang="en-US" altLang="ko-KR" sz="800">
                <a:solidFill>
                  <a:schemeClr val="bg1"/>
                </a:solidFill>
                <a:latin typeface="나눔스퀘어 Bold"/>
                <a:ea typeface="나눔스퀘어 Bold"/>
              </a:rPr>
              <a:t>(21</a:t>
            </a:r>
            <a:r>
              <a:rPr lang="ko-KR" altLang="en-US" sz="800">
                <a:solidFill>
                  <a:schemeClr val="bg1"/>
                </a:solidFill>
                <a:latin typeface="나눔스퀘어 Bold"/>
                <a:ea typeface="나눔스퀘어 Bold"/>
              </a:rPr>
              <a:t>년</a:t>
            </a:r>
            <a:r>
              <a:rPr lang="en-US" altLang="ko-KR" sz="800">
                <a:solidFill>
                  <a:schemeClr val="bg1"/>
                </a:solidFill>
                <a:latin typeface="나눔스퀘어 Bold"/>
                <a:ea typeface="나눔스퀘어 Bold"/>
              </a:rPr>
              <a:t>)</a:t>
            </a:r>
            <a:endParaRPr lang="en-US" altLang="ko-KR" sz="800">
              <a:solidFill>
                <a:schemeClr val="bg1"/>
              </a:solidFill>
              <a:latin typeface="나눔스퀘어 Bold"/>
              <a:ea typeface="나눔스퀘어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900">
                <a:solidFill>
                  <a:schemeClr val="bg1"/>
                </a:solidFill>
                <a:latin typeface="나눔스퀘어 Bold"/>
                <a:ea typeface="나눔스퀘어 Bold"/>
              </a:rPr>
              <a:t>[ </a:t>
            </a:r>
            <a:r>
              <a:rPr lang="ko-KR" altLang="en-US" sz="900">
                <a:solidFill>
                  <a:schemeClr val="bg1"/>
                </a:solidFill>
                <a:latin typeface="나눔스퀘어 Bold"/>
                <a:ea typeface="나눔스퀘어 Bold"/>
              </a:rPr>
              <a:t>자격 </a:t>
            </a:r>
            <a:r>
              <a:rPr lang="en-US" altLang="ko-KR" sz="900">
                <a:solidFill>
                  <a:schemeClr val="bg1"/>
                </a:solidFill>
                <a:latin typeface="나눔스퀘어 Bold"/>
                <a:ea typeface="나눔스퀘어 Bold"/>
              </a:rPr>
              <a:t>] </a:t>
            </a:r>
            <a:endParaRPr lang="en-US" altLang="ko-KR" sz="900">
              <a:solidFill>
                <a:schemeClr val="bg1"/>
              </a:solidFill>
              <a:latin typeface="나눔스퀘어 Bold"/>
              <a:ea typeface="나눔스퀘어 Bold"/>
            </a:endParaRPr>
          </a:p>
          <a:p>
            <a:pPr marL="171450" indent="-171450" algn="ctr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800">
                <a:solidFill>
                  <a:schemeClr val="bg1"/>
                </a:solidFill>
                <a:latin typeface="나눔스퀘어 Bold"/>
                <a:ea typeface="나눔스퀘어 Bold"/>
              </a:rPr>
              <a:t>문서실무사 </a:t>
            </a:r>
            <a:r>
              <a:rPr lang="en-US" altLang="ko-KR" sz="800">
                <a:solidFill>
                  <a:schemeClr val="bg1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800">
                <a:solidFill>
                  <a:schemeClr val="bg1"/>
                </a:solidFill>
                <a:latin typeface="나눔스퀘어 Bold"/>
                <a:ea typeface="나눔스퀘어 Bold"/>
              </a:rPr>
              <a:t>급 </a:t>
            </a:r>
            <a:r>
              <a:rPr lang="en-US" altLang="ko-KR" sz="800">
                <a:solidFill>
                  <a:schemeClr val="bg1"/>
                </a:solidFill>
                <a:latin typeface="나눔스퀘어 Bold"/>
                <a:ea typeface="나눔스퀘어 Bold"/>
              </a:rPr>
              <a:t>(17</a:t>
            </a:r>
            <a:r>
              <a:rPr lang="ko-KR" altLang="en-US" sz="800">
                <a:solidFill>
                  <a:schemeClr val="bg1"/>
                </a:solidFill>
                <a:latin typeface="나눔스퀘어 Bold"/>
                <a:ea typeface="나눔스퀘어 Bold"/>
              </a:rPr>
              <a:t>년</a:t>
            </a:r>
            <a:r>
              <a:rPr lang="en-US" altLang="ko-KR" sz="800">
                <a:solidFill>
                  <a:schemeClr val="bg1"/>
                </a:solidFill>
                <a:latin typeface="나눔스퀘어 Bold"/>
                <a:ea typeface="나눔스퀘어 Bold"/>
              </a:rPr>
              <a:t>)</a:t>
            </a:r>
            <a:endParaRPr lang="en-US" altLang="ko-KR" sz="800">
              <a:solidFill>
                <a:schemeClr val="bg1"/>
              </a:solidFill>
              <a:latin typeface="나눔스퀘어 Bold"/>
              <a:ea typeface="나눔스퀘어 Bold"/>
            </a:endParaRPr>
          </a:p>
          <a:p>
            <a:pPr marL="171450" indent="-171450" algn="ctr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800">
                <a:solidFill>
                  <a:schemeClr val="bg1"/>
                </a:solidFill>
                <a:latin typeface="나눔스퀘어 Bold"/>
                <a:ea typeface="나눔스퀘어 Bold"/>
              </a:rPr>
              <a:t>e-test</a:t>
            </a:r>
            <a:r>
              <a:rPr lang="ko-KR" altLang="en-US" sz="800">
                <a:solidFill>
                  <a:schemeClr val="bg1"/>
                </a:solidFill>
                <a:latin typeface="나눔스퀘어 Bold"/>
                <a:ea typeface="나눔스퀘어 Bold"/>
              </a:rPr>
              <a:t> 워드 </a:t>
            </a:r>
            <a:r>
              <a:rPr lang="en-US" altLang="ko-KR" sz="800">
                <a:solidFill>
                  <a:schemeClr val="bg1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800">
                <a:solidFill>
                  <a:schemeClr val="bg1"/>
                </a:solidFill>
                <a:latin typeface="나눔스퀘어 Bold"/>
                <a:ea typeface="나눔스퀘어 Bold"/>
              </a:rPr>
              <a:t>급 </a:t>
            </a:r>
            <a:r>
              <a:rPr lang="en-US" altLang="ko-KR" sz="800">
                <a:solidFill>
                  <a:schemeClr val="bg1"/>
                </a:solidFill>
                <a:latin typeface="나눔스퀘어 Bold"/>
                <a:ea typeface="나눔스퀘어 Bold"/>
              </a:rPr>
              <a:t>(19</a:t>
            </a:r>
            <a:r>
              <a:rPr lang="ko-KR" altLang="en-US" sz="800">
                <a:solidFill>
                  <a:schemeClr val="bg1"/>
                </a:solidFill>
                <a:latin typeface="나눔스퀘어 Bold"/>
                <a:ea typeface="나눔스퀘어 Bold"/>
              </a:rPr>
              <a:t>년</a:t>
            </a:r>
            <a:r>
              <a:rPr lang="en-US" altLang="ko-KR" sz="800">
                <a:solidFill>
                  <a:schemeClr val="bg1"/>
                </a:solidFill>
                <a:latin typeface="나눔스퀘어 Bold"/>
                <a:ea typeface="나눔스퀘어 Bold"/>
              </a:rPr>
              <a:t>)</a:t>
            </a:r>
            <a:endParaRPr lang="en-US" altLang="ko-KR" sz="800">
              <a:solidFill>
                <a:schemeClr val="bg1"/>
              </a:solidFill>
              <a:latin typeface="나눔스퀘어 Bold"/>
              <a:ea typeface="나눔스퀘어 Bold"/>
            </a:endParaRPr>
          </a:p>
          <a:p>
            <a:pPr marL="171450" indent="-171450" algn="ctr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800">
                <a:solidFill>
                  <a:schemeClr val="bg1"/>
                </a:solidFill>
                <a:latin typeface="나눔스퀘어 Bold"/>
                <a:ea typeface="나눔스퀘어 Bold"/>
              </a:rPr>
              <a:t>e-test</a:t>
            </a:r>
            <a:r>
              <a:rPr lang="ko-KR" altLang="en-US" sz="800">
                <a:solidFill>
                  <a:schemeClr val="bg1"/>
                </a:solidFill>
                <a:latin typeface="나눔스퀘어 Bold"/>
                <a:ea typeface="나눔스퀘어 Bold"/>
              </a:rPr>
              <a:t> 파워포인트 </a:t>
            </a:r>
            <a:r>
              <a:rPr lang="en-US" altLang="ko-KR" sz="800">
                <a:solidFill>
                  <a:schemeClr val="bg1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800">
                <a:solidFill>
                  <a:schemeClr val="bg1"/>
                </a:solidFill>
                <a:latin typeface="나눔스퀘어 Bold"/>
                <a:ea typeface="나눔스퀘어 Bold"/>
              </a:rPr>
              <a:t>급 </a:t>
            </a:r>
            <a:r>
              <a:rPr lang="en-US" altLang="ko-KR" sz="800">
                <a:solidFill>
                  <a:schemeClr val="bg1"/>
                </a:solidFill>
                <a:latin typeface="나눔스퀘어 Bold"/>
                <a:ea typeface="나눔스퀘어 Bold"/>
              </a:rPr>
              <a:t>(20</a:t>
            </a:r>
            <a:r>
              <a:rPr lang="ko-KR" altLang="en-US" sz="800">
                <a:solidFill>
                  <a:schemeClr val="bg1"/>
                </a:solidFill>
                <a:latin typeface="나눔스퀘어 Bold"/>
                <a:ea typeface="나눔스퀘어 Bold"/>
              </a:rPr>
              <a:t>년</a:t>
            </a:r>
            <a:r>
              <a:rPr lang="en-US" altLang="ko-KR" sz="800">
                <a:solidFill>
                  <a:schemeClr val="bg1"/>
                </a:solidFill>
                <a:latin typeface="나눔스퀘어 Bold"/>
                <a:ea typeface="나눔스퀘어 Bold"/>
              </a:rPr>
              <a:t>)</a:t>
            </a:r>
            <a:endParaRPr lang="en-US" altLang="ko-KR" sz="800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sp>
        <p:nvSpPr>
          <p:cNvPr id="8" name="화살표: 오각형 7"/>
          <p:cNvSpPr/>
          <p:nvPr/>
        </p:nvSpPr>
        <p:spPr>
          <a:xfrm flipH="1">
            <a:off x="2635377" y="132705"/>
            <a:ext cx="5651373" cy="297130"/>
          </a:xfrm>
          <a:prstGeom prst="homePlate">
            <a:avLst>
              <a:gd name="adj" fmla="val 50000"/>
            </a:avLst>
          </a:prstGeom>
          <a:pattFill prst="ltDnDiag">
            <a:fgClr>
              <a:srgbClr val="f3d5d5"/>
            </a:fgClr>
            <a:bgClr>
              <a:schemeClr val="bg1"/>
            </a:bgClr>
          </a:pattFill>
          <a:ln w="28575">
            <a:solidFill>
              <a:srgbClr val="d9797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rgbClr val="d97979"/>
                </a:solidFill>
                <a:latin typeface="나눔스퀘어 Bold"/>
                <a:ea typeface="나눔스퀘어 Bold"/>
              </a:rPr>
              <a:t>PORTFOLIO</a:t>
            </a:r>
            <a:endParaRPr lang="ko-KR" altLang="en-US" sz="1500">
              <a:solidFill>
                <a:srgbClr val="d97979"/>
              </a:solidFill>
              <a:latin typeface="나눔스퀘어 Bold"/>
              <a:ea typeface="나눔스퀘어 Bold"/>
            </a:endParaRPr>
          </a:p>
        </p:txBody>
      </p:sp>
      <p:graphicFrame>
        <p:nvGraphicFramePr>
          <p:cNvPr id="9" name="표 15"/>
          <p:cNvGraphicFramePr>
            <a:graphicFrameLocks noGrp="1"/>
          </p:cNvGraphicFramePr>
          <p:nvPr/>
        </p:nvGraphicFramePr>
        <p:xfrm>
          <a:off x="3219530" y="735520"/>
          <a:ext cx="4952869" cy="11841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1917"/>
                <a:gridCol w="4380952"/>
              </a:tblGrid>
              <a:tr h="262890">
                <a:tc gridSpan="2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en-US" altLang="ko-KR" sz="1100">
                          <a:latin typeface="나눔스퀘어 Bold"/>
                          <a:ea typeface="나눔스퀘어 Bold"/>
                        </a:rPr>
                        <a:t>Project #1. </a:t>
                      </a:r>
                      <a:r>
                        <a:rPr lang="ko-KR" altLang="en-US" sz="1100">
                          <a:latin typeface="나눔스퀘어 Bold"/>
                          <a:ea typeface="나눔스퀘어 Bold"/>
                        </a:rPr>
                        <a:t> 고등학교 신입생 입학신청 사이트 및 관리자 사이트</a:t>
                      </a:r>
                      <a:endParaRPr lang="ko-KR" altLang="en-US" sz="1100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100">
                        <a:latin typeface="나눔스퀘어 Light"/>
                        <a:ea typeface="나눔스퀘어 Light"/>
                      </a:endParaRPr>
                    </a:p>
                  </a:txBody>
                  <a:tcPr marL="91440" marR="91440"/>
                </a:tc>
              </a:tr>
              <a:tr h="33909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Why</a:t>
                      </a:r>
                      <a:endParaRPr lang="ko-KR" altLang="en-US" sz="800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고등학교에 입학하고자 하는 신입생들의 입학원서 작성 및 입학신청</a:t>
                      </a:r>
                      <a:endParaRPr lang="ko-KR" altLang="en-US" sz="800">
                        <a:latin typeface="나눔스퀘어 Bold"/>
                        <a:ea typeface="나눔스퀘어 Bold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학생들의 입학원서 관리 및 성적관리 사이트</a:t>
                      </a:r>
                      <a:endParaRPr lang="ko-KR" altLang="en-US" sz="800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</a:tcPr>
                </a:tc>
              </a:tr>
              <a:tr h="33909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What</a:t>
                      </a:r>
                      <a:endParaRPr lang="ko-KR" altLang="en-US" sz="800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① 입학원서 작성 및 수정 </a:t>
                      </a: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② 성적 입력 및 수정</a:t>
                      </a: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 </a:t>
                      </a:r>
                      <a:endParaRPr lang="ko-KR" altLang="en-US" sz="800">
                        <a:latin typeface="나눔스퀘어 Bold"/>
                        <a:ea typeface="나눔스퀘어 Bold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③ 입학원서 조회 및 수정</a:t>
                      </a: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삭제 ④ 성적 조회 및 수정</a:t>
                      </a: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삭제</a:t>
                      </a: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⑤</a:t>
                      </a: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 API</a:t>
                      </a: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 활용 학교 검색</a:t>
                      </a:r>
                      <a:endParaRPr lang="ko-KR" altLang="en-US" sz="800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</a:tcPr>
                </a:tc>
              </a:tr>
              <a:tr h="24303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How</a:t>
                      </a:r>
                      <a:endParaRPr lang="ko-KR" altLang="en-US" sz="800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InteliJ, JAVA, Spring Boot, Open API, HTML, CSS, JAVASCRIPT, MySQL, HeideiSql</a:t>
                      </a: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 등</a:t>
                      </a:r>
                      <a:endParaRPr lang="ko-KR" altLang="en-US" sz="800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3219529" y="2238695"/>
          <a:ext cx="4952393" cy="11082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404"/>
                <a:gridCol w="4385989"/>
              </a:tblGrid>
              <a:tr h="262890">
                <a:tc gridSpan="2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en-US" altLang="ko-KR" sz="1100">
                          <a:latin typeface="나눔스퀘어 Bold"/>
                          <a:ea typeface="나눔스퀘어 Bold"/>
                        </a:rPr>
                        <a:t>Project #2. </a:t>
                      </a:r>
                      <a:r>
                        <a:rPr lang="ko-KR" altLang="en-US" sz="1100">
                          <a:latin typeface="나눔스퀘어 Bold"/>
                          <a:ea typeface="나눔스퀘어 Bold"/>
                        </a:rPr>
                        <a:t> 지도 </a:t>
                      </a:r>
                      <a:r>
                        <a:rPr lang="en-US" altLang="ko-KR" sz="1100">
                          <a:latin typeface="나눔스퀘어 Bold"/>
                          <a:ea typeface="나눔스퀘어 Bold"/>
                        </a:rPr>
                        <a:t>API</a:t>
                      </a:r>
                      <a:r>
                        <a:rPr lang="ko-KR" altLang="en-US" sz="1100">
                          <a:latin typeface="나눔스퀘어 Bold"/>
                          <a:ea typeface="나눔스퀘어 Bold"/>
                        </a:rPr>
                        <a:t> 활용 서비스존 영역 생성 웹 사이트 </a:t>
                      </a:r>
                      <a:r>
                        <a:rPr lang="en-US" altLang="ko-KR" sz="1100">
                          <a:latin typeface="나눔스퀘어 Bold"/>
                          <a:ea typeface="나눔스퀘어 Bold"/>
                        </a:rPr>
                        <a:t>(WATCHIGO)</a:t>
                      </a:r>
                      <a:endParaRPr lang="en-US" altLang="ko-KR" sz="1100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100">
                        <a:latin typeface="나눔스퀘어 Light"/>
                        <a:ea typeface="나눔스퀘어 Light"/>
                      </a:endParaRPr>
                    </a:p>
                  </a:txBody>
                  <a:tcPr marL="91440" marR="91440"/>
                </a:tc>
              </a:tr>
              <a:tr h="25315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Why</a:t>
                      </a:r>
                      <a:endParaRPr lang="ko-KR" altLang="en-US" sz="800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지도 </a:t>
                      </a: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API</a:t>
                      </a: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 활용 영역 및 좌표 설정으로 해당 서비스존 이벤트설정</a:t>
                      </a:r>
                      <a:endParaRPr lang="ko-KR" altLang="en-US" sz="800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</a:tcPr>
                </a:tc>
              </a:tr>
              <a:tr h="33909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What</a:t>
                      </a:r>
                      <a:endParaRPr lang="ko-KR" altLang="en-US" sz="800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① 서비스존 등록</a:t>
                      </a: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 삭제</a:t>
                      </a: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 수정</a:t>
                      </a: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 조회 ②</a:t>
                      </a: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전시</a:t>
                      </a: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/</a:t>
                      </a: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시설물 등록</a:t>
                      </a: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 수정</a:t>
                      </a: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 삭제</a:t>
                      </a: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 조회 </a:t>
                      </a:r>
                      <a:endParaRPr lang="ko-KR" altLang="en-US" sz="800">
                        <a:latin typeface="나눔스퀘어 Bold"/>
                        <a:ea typeface="나눔스퀘어 Bold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③ 서비스존 검색 및 페이징 ④ 지도</a:t>
                      </a: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 API </a:t>
                      </a: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활용 영역 및 좌표 설정</a:t>
                      </a:r>
                      <a:endParaRPr lang="ko-KR" altLang="en-US" sz="800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</a:tcPr>
                </a:tc>
              </a:tr>
              <a:tr h="25315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How</a:t>
                      </a:r>
                      <a:endParaRPr lang="ko-KR" altLang="en-US" sz="800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InteliJ, JAVA, Spring Boot, </a:t>
                      </a: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지도</a:t>
                      </a: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 API, HTML, CSS, JAVASCRIPT, MySQL, HeideiSql</a:t>
                      </a: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 등</a:t>
                      </a:r>
                      <a:endParaRPr lang="ko-KR" altLang="en-US" sz="800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219528" y="478155"/>
            <a:ext cx="4952872" cy="262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[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프로젝트 요약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/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인덱스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] </a:t>
            </a: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7380312" y="798574"/>
            <a:ext cx="648072" cy="11699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p. 1</a:t>
            </a: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~</a:t>
            </a: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1-5</a:t>
            </a:r>
            <a:endParaRPr lang="en-US" altLang="ko-KR" sz="70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15" name="사각형: 둥근 모서리 14"/>
          <p:cNvSpPr/>
          <p:nvPr/>
        </p:nvSpPr>
        <p:spPr>
          <a:xfrm>
            <a:off x="7452320" y="2297310"/>
            <a:ext cx="648072" cy="1260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p. 2</a:t>
            </a: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~2-4</a:t>
            </a:r>
            <a:endParaRPr lang="en-US" altLang="ko-KR" sz="70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92339" y="3408822"/>
            <a:ext cx="207251" cy="207251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14879" y="346799"/>
            <a:ext cx="1048128" cy="1410088"/>
          </a:xfrm>
          <a:prstGeom prst="rect">
            <a:avLst/>
          </a:prstGeom>
        </p:spPr>
      </p:pic>
      <p:graphicFrame>
        <p:nvGraphicFramePr>
          <p:cNvPr id="20" name="표 9"/>
          <p:cNvGraphicFramePr>
            <a:graphicFrameLocks noGrp="1"/>
          </p:cNvGraphicFramePr>
          <p:nvPr/>
        </p:nvGraphicFramePr>
        <p:xfrm>
          <a:off x="3219528" y="3665263"/>
          <a:ext cx="4952393" cy="11082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404"/>
                <a:gridCol w="4385989"/>
              </a:tblGrid>
              <a:tr h="262890">
                <a:tc gridSpan="2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en-US" altLang="ko-KR" sz="1100">
                          <a:latin typeface="나눔스퀘어 Bold"/>
                          <a:ea typeface="나눔스퀘어 Bold"/>
                        </a:rPr>
                        <a:t>Project #3. </a:t>
                      </a:r>
                      <a:r>
                        <a:rPr lang="ko-KR" altLang="en-US" sz="1100">
                          <a:latin typeface="나눔스퀘어 Bold"/>
                          <a:ea typeface="나눔스퀘어 Bold"/>
                        </a:rPr>
                        <a:t> 골프장예약 관리사이트</a:t>
                      </a:r>
                      <a:endParaRPr lang="en-US" altLang="ko-KR" sz="1100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100">
                        <a:latin typeface="나눔스퀘어 Light"/>
                        <a:ea typeface="나눔스퀘어 Light"/>
                      </a:endParaRPr>
                    </a:p>
                  </a:txBody>
                  <a:tcPr marL="91440" marR="91440"/>
                </a:tc>
              </a:tr>
              <a:tr h="25315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Why</a:t>
                      </a:r>
                      <a:endParaRPr lang="ko-KR" altLang="en-US" sz="800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골프장 자동 예약</a:t>
                      </a: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취소 예약내역 정보 확인</a:t>
                      </a:r>
                      <a:endParaRPr lang="ko-KR" altLang="en-US" sz="800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</a:tcPr>
                </a:tc>
              </a:tr>
              <a:tr h="33909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What</a:t>
                      </a:r>
                      <a:endParaRPr lang="ko-KR" altLang="en-US" sz="800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① 골프장 등록</a:t>
                      </a: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 삭제</a:t>
                      </a: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 수정</a:t>
                      </a: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 조회 ②</a:t>
                      </a: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골프장 계정 등록</a:t>
                      </a: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 수정</a:t>
                      </a: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 삭제</a:t>
                      </a: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 조회 </a:t>
                      </a:r>
                      <a:endParaRPr lang="ko-KR" altLang="en-US" sz="800">
                        <a:latin typeface="나눔스퀘어 Bold"/>
                        <a:ea typeface="나눔스퀘어 Bold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③ 예약정보 입력</a:t>
                      </a: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 수정</a:t>
                      </a: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 삭제</a:t>
                      </a: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 조회 ④ 자동예약 및 취소</a:t>
                      </a:r>
                      <a:endParaRPr lang="ko-KR" altLang="en-US" sz="800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</a:tcPr>
                </a:tc>
              </a:tr>
              <a:tr h="25315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How</a:t>
                      </a:r>
                      <a:endParaRPr lang="ko-KR" altLang="en-US" sz="800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latin typeface="나눔스퀘어 Bold"/>
                          <a:ea typeface="나눔스퀘어 Bold"/>
                        </a:rPr>
                        <a:t>InteliJ, JAVA, Spring Boot, Python, HTML, CSS, JAVASCRIPT, MySQL, HeideiSql</a:t>
                      </a:r>
                      <a:r>
                        <a:rPr lang="ko-KR" altLang="en-US" sz="800">
                          <a:latin typeface="나눔스퀘어 Bold"/>
                          <a:ea typeface="나눔스퀘어 Bold"/>
                        </a:rPr>
                        <a:t> 등</a:t>
                      </a:r>
                      <a:endParaRPr lang="ko-KR" altLang="en-US" sz="800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</a:tcPr>
                </a:tc>
              </a:tr>
            </a:tbl>
          </a:graphicData>
        </a:graphic>
      </p:graphicFrame>
      <p:sp>
        <p:nvSpPr>
          <p:cNvPr id="21" name="사각형: 둥근 모서리 14"/>
          <p:cNvSpPr/>
          <p:nvPr/>
        </p:nvSpPr>
        <p:spPr>
          <a:xfrm>
            <a:off x="7452320" y="3723878"/>
            <a:ext cx="648072" cy="1260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p. 3</a:t>
            </a: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~3-2</a:t>
            </a:r>
            <a:endParaRPr lang="en-US" altLang="ko-KR" sz="70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</a:endParaRPr>
          </a:p>
        </p:txBody>
      </p:sp>
      <p:pic>
        <p:nvPicPr>
          <p:cNvPr id="22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92100" y="1981594"/>
            <a:ext cx="207251" cy="2072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215113" y="958935"/>
            <a:ext cx="6732307" cy="369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latin typeface="나눔스퀘어 Bold"/>
                <a:ea typeface="나눔스퀘어 Bold"/>
              </a:rPr>
              <a:t>지도 </a:t>
            </a:r>
            <a:r>
              <a:rPr lang="en-US" altLang="ko-KR" sz="1200">
                <a:latin typeface="나눔스퀘어 Bold"/>
                <a:ea typeface="나눔스퀘어 Bold"/>
              </a:rPr>
              <a:t>API </a:t>
            </a:r>
            <a:r>
              <a:rPr lang="ko-KR" altLang="en-US" sz="1200">
                <a:latin typeface="나눔스퀘어 Bold"/>
                <a:ea typeface="나눔스퀘어 Bold"/>
              </a:rPr>
              <a:t>활용 서비스 영역 설정</a:t>
            </a:r>
            <a:endParaRPr lang="ko-KR" altLang="en-US" sz="1200">
              <a:latin typeface="나눔스퀘어 Bold"/>
              <a:ea typeface="나눔스퀘어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96577" y="276224"/>
            <a:ext cx="550359" cy="582569"/>
          </a:xfrm>
          <a:prstGeom prst="rect">
            <a:avLst/>
          </a:prstGeom>
          <a:solidFill>
            <a:srgbClr val="c71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200">
                <a:latin typeface="나눔스퀘어 ExtraBold"/>
                <a:ea typeface="나눔스퀘어 ExtraBold"/>
              </a:rPr>
              <a:t>2</a:t>
            </a:r>
            <a:r>
              <a:rPr lang="en-US" altLang="ko-KR" sz="1400">
                <a:latin typeface="나눔스퀘어 ExtraBold"/>
                <a:ea typeface="나눔스퀘어 ExtraBold"/>
              </a:rPr>
              <a:t>-2</a:t>
            </a:r>
            <a:endParaRPr lang="en-US" altLang="ko-KR" sz="1400">
              <a:latin typeface="나눔스퀘어 ExtraBold"/>
              <a:ea typeface="나눔스퀘어 ExtraBold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02541" y="276224"/>
            <a:ext cx="6144880" cy="582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latin typeface="나눔스퀘어"/>
                <a:ea typeface="나눔스퀘어"/>
              </a:rPr>
              <a:t>지도 </a:t>
            </a:r>
            <a:r>
              <a:rPr lang="en-US" altLang="ko-KR" sz="1600">
                <a:latin typeface="나눔스퀘어"/>
                <a:ea typeface="나눔스퀘어"/>
              </a:rPr>
              <a:t>API </a:t>
            </a:r>
            <a:r>
              <a:rPr lang="ko-KR" altLang="en-US" sz="1600">
                <a:latin typeface="나눔스퀘어"/>
                <a:ea typeface="나눔스퀘어"/>
              </a:rPr>
              <a:t>를 통한 서비스존 설정 개발을 통해</a:t>
            </a:r>
            <a:endParaRPr lang="ko-KR" altLang="en-US" sz="1600">
              <a:latin typeface="나눔스퀘어"/>
              <a:ea typeface="나눔스퀘어"/>
            </a:endParaRPr>
          </a:p>
          <a:p>
            <a:pPr algn="ctr">
              <a:defRPr/>
            </a:pPr>
            <a:r>
              <a:rPr lang="ko-KR" altLang="en-US" sz="1600">
                <a:latin typeface="나눔스퀘어"/>
                <a:ea typeface="나눔스퀘어"/>
              </a:rPr>
              <a:t>웹 개발 역량을 갖추고자 노력하였습니다</a:t>
            </a:r>
            <a:r>
              <a:rPr lang="en-US" altLang="ko-KR" sz="1600">
                <a:latin typeface="나눔스퀘어"/>
                <a:ea typeface="나눔스퀘어"/>
              </a:rPr>
              <a:t>.</a:t>
            </a:r>
            <a:r>
              <a:rPr lang="ko-KR" altLang="en-US" sz="1600">
                <a:latin typeface="나눔스퀘어"/>
                <a:ea typeface="나눔스퀘어"/>
              </a:rPr>
              <a:t> </a:t>
            </a:r>
            <a:endParaRPr lang="ko-KR" altLang="en-US" sz="1600">
              <a:latin typeface="나눔스퀘어"/>
              <a:ea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15114" y="1328351"/>
            <a:ext cx="6732306" cy="35389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5113" y="1339192"/>
            <a:ext cx="6732306" cy="2810988"/>
          </a:xfrm>
          <a:prstGeom prst="rect">
            <a:avLst/>
          </a:prstGeom>
        </p:spPr>
      </p:pic>
      <p:sp>
        <p:nvSpPr>
          <p:cNvPr id="26" name="직사각형 1"/>
          <p:cNvSpPr/>
          <p:nvPr/>
        </p:nvSpPr>
        <p:spPr>
          <a:xfrm>
            <a:off x="1215114" y="4150180"/>
            <a:ext cx="6732306" cy="7170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카카오 지도 </a:t>
            </a:r>
            <a:r>
              <a:rPr lang="en-US" altLang="ko-KR" sz="1000">
                <a:solidFill>
                  <a:srgbClr val="324d5c"/>
                </a:solidFill>
                <a:latin typeface="나눔스퀘어"/>
                <a:ea typeface="나눔스퀘어"/>
              </a:rPr>
              <a:t>API</a:t>
            </a: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 활용</a:t>
            </a:r>
            <a:r>
              <a:rPr lang="en-US" altLang="ko-KR" sz="1000">
                <a:solidFill>
                  <a:srgbClr val="324d5c"/>
                </a:solidFill>
                <a:latin typeface="나눔스퀘어"/>
                <a:ea typeface="나눔스퀘어"/>
              </a:rPr>
              <a:t> </a:t>
            </a: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지도를 출력 후 영역타입 선택 후 지도에 영역 설정 및 영역 중앙 좌표 값 계산 후 입력</a:t>
            </a:r>
            <a:endParaRPr lang="ko-KR" altLang="en-US" sz="1000">
              <a:solidFill>
                <a:srgbClr val="324d5c"/>
              </a:solidFill>
              <a:latin typeface="나눔스퀘어"/>
              <a:ea typeface="나눔스퀘어"/>
            </a:endParaRPr>
          </a:p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사진 및 텍스트 추가 및 삭제 </a:t>
            </a:r>
            <a:endParaRPr lang="ko-KR" altLang="en-US" sz="1000">
              <a:solidFill>
                <a:srgbClr val="324d5c"/>
              </a:solidFill>
              <a:latin typeface="나눔스퀘어"/>
              <a:ea typeface="나눔스퀘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215113" y="958935"/>
            <a:ext cx="6732307" cy="369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latin typeface="나눔스퀘어 Bold"/>
                <a:ea typeface="나눔스퀘어 Bold"/>
              </a:rPr>
              <a:t>지도 </a:t>
            </a:r>
            <a:r>
              <a:rPr lang="en-US" altLang="ko-KR" sz="1200">
                <a:latin typeface="나눔스퀘어 Bold"/>
                <a:ea typeface="나눔스퀘어 Bold"/>
              </a:rPr>
              <a:t>API </a:t>
            </a:r>
            <a:r>
              <a:rPr lang="ko-KR" altLang="en-US" sz="1200">
                <a:latin typeface="나눔스퀘어 Bold"/>
                <a:ea typeface="나눔스퀘어 Bold"/>
              </a:rPr>
              <a:t>활용 서비스 영역 설정</a:t>
            </a:r>
            <a:endParaRPr lang="ko-KR" altLang="en-US" sz="1200">
              <a:latin typeface="나눔스퀘어 Bold"/>
              <a:ea typeface="나눔스퀘어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96577" y="276224"/>
            <a:ext cx="550359" cy="582569"/>
          </a:xfrm>
          <a:prstGeom prst="rect">
            <a:avLst/>
          </a:prstGeom>
          <a:solidFill>
            <a:srgbClr val="c71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200">
                <a:latin typeface="나눔스퀘어 ExtraBold"/>
                <a:ea typeface="나눔스퀘어 ExtraBold"/>
              </a:rPr>
              <a:t>2</a:t>
            </a:r>
            <a:r>
              <a:rPr lang="en-US" altLang="ko-KR" sz="1400">
                <a:latin typeface="나눔스퀘어 ExtraBold"/>
                <a:ea typeface="나눔스퀘어 ExtraBold"/>
              </a:rPr>
              <a:t>-2</a:t>
            </a:r>
            <a:endParaRPr lang="en-US" altLang="ko-KR" sz="1400">
              <a:latin typeface="나눔스퀘어 ExtraBold"/>
              <a:ea typeface="나눔스퀘어 ExtraBold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02541" y="276224"/>
            <a:ext cx="6144880" cy="582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latin typeface="나눔스퀘어"/>
                <a:ea typeface="나눔스퀘어"/>
              </a:rPr>
              <a:t>지도 </a:t>
            </a:r>
            <a:r>
              <a:rPr lang="en-US" altLang="ko-KR" sz="1600">
                <a:latin typeface="나눔스퀘어"/>
                <a:ea typeface="나눔스퀘어"/>
              </a:rPr>
              <a:t>API </a:t>
            </a:r>
            <a:r>
              <a:rPr lang="ko-KR" altLang="en-US" sz="1600">
                <a:latin typeface="나눔스퀘어"/>
                <a:ea typeface="나눔스퀘어"/>
              </a:rPr>
              <a:t>를 통한 서비스존 설정 개발을 통해</a:t>
            </a:r>
            <a:endParaRPr lang="ko-KR" altLang="en-US" sz="1600">
              <a:latin typeface="나눔스퀘어"/>
              <a:ea typeface="나눔스퀘어"/>
            </a:endParaRPr>
          </a:p>
          <a:p>
            <a:pPr algn="ctr">
              <a:defRPr/>
            </a:pPr>
            <a:r>
              <a:rPr lang="ko-KR" altLang="en-US" sz="1600">
                <a:latin typeface="나눔스퀘어"/>
                <a:ea typeface="나눔스퀘어"/>
              </a:rPr>
              <a:t>웹 개발 역량을 갖추고자 노력하였습니다</a:t>
            </a:r>
            <a:r>
              <a:rPr lang="en-US" altLang="ko-KR" sz="1600">
                <a:latin typeface="나눔스퀘어"/>
                <a:ea typeface="나눔스퀘어"/>
              </a:rPr>
              <a:t>.</a:t>
            </a:r>
            <a:r>
              <a:rPr lang="ko-KR" altLang="en-US" sz="1600">
                <a:latin typeface="나눔스퀘어"/>
                <a:ea typeface="나눔스퀘어"/>
              </a:rPr>
              <a:t> </a:t>
            </a:r>
            <a:endParaRPr lang="ko-KR" altLang="en-US" sz="1600">
              <a:latin typeface="나눔스퀘어"/>
              <a:ea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15114" y="1328351"/>
            <a:ext cx="6732306" cy="35389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26" name="직사각형 1"/>
          <p:cNvSpPr/>
          <p:nvPr/>
        </p:nvSpPr>
        <p:spPr>
          <a:xfrm>
            <a:off x="1215114" y="4150180"/>
            <a:ext cx="6732306" cy="7170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카카오 지도 </a:t>
            </a:r>
            <a:r>
              <a:rPr lang="en-US" altLang="ko-KR" sz="1000">
                <a:solidFill>
                  <a:srgbClr val="324d5c"/>
                </a:solidFill>
                <a:latin typeface="나눔스퀘어"/>
                <a:ea typeface="나눔스퀘어"/>
              </a:rPr>
              <a:t>API</a:t>
            </a: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 활용</a:t>
            </a:r>
            <a:r>
              <a:rPr lang="en-US" altLang="ko-KR" sz="1000">
                <a:solidFill>
                  <a:srgbClr val="324d5c"/>
                </a:solidFill>
                <a:latin typeface="나눔스퀘어"/>
                <a:ea typeface="나눔스퀘어"/>
              </a:rPr>
              <a:t> </a:t>
            </a: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지도를 출력 후 설정한 영역을 중앙좌표를 마커로 표현</a:t>
            </a:r>
            <a:endParaRPr lang="ko-KR" altLang="en-US" sz="1000">
              <a:solidFill>
                <a:srgbClr val="324d5c"/>
              </a:solidFill>
              <a:latin typeface="나눔스퀘어"/>
              <a:ea typeface="나눔스퀘어"/>
            </a:endParaRPr>
          </a:p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자세히 보기 클릭 등록한 내용과 이미지 출력</a:t>
            </a:r>
            <a:endParaRPr lang="ko-KR" altLang="en-US" sz="1000">
              <a:solidFill>
                <a:srgbClr val="324d5c"/>
              </a:solidFill>
              <a:latin typeface="나눔스퀘어"/>
              <a:ea typeface="나눔스퀘어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5114" y="1328351"/>
            <a:ext cx="6732306" cy="28218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215113" y="958935"/>
            <a:ext cx="6732307" cy="369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latin typeface="나눔스퀘어 Bold"/>
                <a:ea typeface="나눔스퀘어 Bold"/>
              </a:rPr>
              <a:t>지도 </a:t>
            </a:r>
            <a:r>
              <a:rPr lang="en-US" altLang="ko-KR" sz="1200">
                <a:latin typeface="나눔스퀘어 Bold"/>
                <a:ea typeface="나눔스퀘어 Bold"/>
              </a:rPr>
              <a:t>API </a:t>
            </a:r>
            <a:r>
              <a:rPr lang="ko-KR" altLang="en-US" sz="1200">
                <a:latin typeface="나눔스퀘어 Bold"/>
                <a:ea typeface="나눔스퀘어 Bold"/>
              </a:rPr>
              <a:t>활용 전시</a:t>
            </a:r>
            <a:r>
              <a:rPr lang="en-US" altLang="ko-KR" sz="1200">
                <a:latin typeface="나눔스퀘어 Bold"/>
                <a:ea typeface="나눔스퀘어 Bold"/>
              </a:rPr>
              <a:t>/</a:t>
            </a:r>
            <a:r>
              <a:rPr lang="ko-KR" altLang="en-US" sz="1200">
                <a:latin typeface="나눔스퀘어 Bold"/>
                <a:ea typeface="나눔스퀘어 Bold"/>
              </a:rPr>
              <a:t>시설물 등록</a:t>
            </a:r>
            <a:endParaRPr lang="ko-KR" altLang="en-US" sz="1200">
              <a:latin typeface="나눔스퀘어 Bold"/>
              <a:ea typeface="나눔스퀘어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96577" y="276224"/>
            <a:ext cx="550359" cy="582569"/>
          </a:xfrm>
          <a:prstGeom prst="rect">
            <a:avLst/>
          </a:prstGeom>
          <a:solidFill>
            <a:srgbClr val="c71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200">
                <a:latin typeface="나눔스퀘어 ExtraBold"/>
                <a:ea typeface="나눔스퀘어 ExtraBold"/>
              </a:rPr>
              <a:t>2</a:t>
            </a:r>
            <a:r>
              <a:rPr lang="en-US" altLang="ko-KR" sz="1400">
                <a:latin typeface="나눔스퀘어 ExtraBold"/>
                <a:ea typeface="나눔스퀘어 ExtraBold"/>
              </a:rPr>
              <a:t>-3</a:t>
            </a:r>
            <a:endParaRPr lang="en-US" altLang="ko-KR" sz="1400">
              <a:latin typeface="나눔스퀘어 ExtraBold"/>
              <a:ea typeface="나눔스퀘어 ExtraBold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02541" y="276224"/>
            <a:ext cx="6144880" cy="582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latin typeface="나눔스퀘어"/>
                <a:ea typeface="나눔스퀘어"/>
              </a:rPr>
              <a:t>지도 </a:t>
            </a:r>
            <a:r>
              <a:rPr lang="en-US" altLang="ko-KR" sz="1600">
                <a:latin typeface="나눔스퀘어"/>
                <a:ea typeface="나눔스퀘어"/>
              </a:rPr>
              <a:t>API </a:t>
            </a:r>
            <a:r>
              <a:rPr lang="ko-KR" altLang="en-US" sz="1600">
                <a:latin typeface="나눔스퀘어"/>
                <a:ea typeface="나눔스퀘어"/>
              </a:rPr>
              <a:t>를 통한 전시</a:t>
            </a:r>
            <a:r>
              <a:rPr lang="en-US" altLang="ko-KR" sz="1600">
                <a:latin typeface="나눔스퀘어"/>
                <a:ea typeface="나눔스퀘어"/>
              </a:rPr>
              <a:t>/</a:t>
            </a:r>
            <a:r>
              <a:rPr lang="ko-KR" altLang="en-US" sz="1600">
                <a:latin typeface="나눔스퀘어"/>
                <a:ea typeface="나눔스퀘어"/>
              </a:rPr>
              <a:t>시설물 마커 설정 서비스 개발을 통해</a:t>
            </a:r>
            <a:endParaRPr lang="ko-KR" altLang="en-US" sz="1600">
              <a:latin typeface="나눔스퀘어"/>
              <a:ea typeface="나눔스퀘어"/>
            </a:endParaRPr>
          </a:p>
          <a:p>
            <a:pPr algn="ctr">
              <a:defRPr/>
            </a:pPr>
            <a:r>
              <a:rPr lang="ko-KR" altLang="en-US" sz="1600">
                <a:latin typeface="나눔스퀘어"/>
                <a:ea typeface="나눔스퀘어"/>
              </a:rPr>
              <a:t>웹 개발 역량을 갖추고자 노력하였습니다</a:t>
            </a:r>
            <a:r>
              <a:rPr lang="en-US" altLang="ko-KR" sz="1600">
                <a:latin typeface="나눔스퀘어"/>
                <a:ea typeface="나눔스퀘어"/>
              </a:rPr>
              <a:t>.</a:t>
            </a:r>
            <a:r>
              <a:rPr lang="ko-KR" altLang="en-US" sz="1600">
                <a:latin typeface="나눔스퀘어"/>
                <a:ea typeface="나눔스퀘어"/>
              </a:rPr>
              <a:t> </a:t>
            </a:r>
            <a:endParaRPr lang="ko-KR" altLang="en-US" sz="1600">
              <a:latin typeface="나눔스퀘어"/>
              <a:ea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15114" y="1328351"/>
            <a:ext cx="6732306" cy="35389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26" name="직사각형 1"/>
          <p:cNvSpPr/>
          <p:nvPr/>
        </p:nvSpPr>
        <p:spPr>
          <a:xfrm>
            <a:off x="1215114" y="4150180"/>
            <a:ext cx="6732306" cy="7170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등록한 서비스존 리스트를 가져와 출력 후 선택한 서비스존 영역 내에 전시</a:t>
            </a:r>
            <a:r>
              <a:rPr lang="en-US" altLang="ko-KR" sz="1000">
                <a:solidFill>
                  <a:srgbClr val="324d5c"/>
                </a:solidFill>
                <a:latin typeface="나눔스퀘어"/>
                <a:ea typeface="나눔스퀘어"/>
              </a:rPr>
              <a:t>/</a:t>
            </a: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시설물 추가 및 해당 좌표 마커생성 </a:t>
            </a:r>
            <a:endParaRPr lang="ko-KR" altLang="en-US" sz="1000">
              <a:solidFill>
                <a:srgbClr val="324d5c"/>
              </a:solidFill>
              <a:latin typeface="나눔스퀘어"/>
              <a:ea typeface="나눔스퀘어"/>
            </a:endParaRPr>
          </a:p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사진 및 텍스트 추가 및 추가</a:t>
            </a:r>
            <a:endParaRPr lang="ko-KR" altLang="en-US" sz="1000">
              <a:solidFill>
                <a:srgbClr val="324d5c"/>
              </a:solidFill>
              <a:latin typeface="나눔스퀘어"/>
              <a:ea typeface="나눔스퀘어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5114" y="1328351"/>
            <a:ext cx="6732306" cy="28218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215113" y="958935"/>
            <a:ext cx="6732307" cy="369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latin typeface="나눔스퀘어 Bold"/>
                <a:ea typeface="나눔스퀘어 Bold"/>
              </a:rPr>
              <a:t>지도 </a:t>
            </a:r>
            <a:r>
              <a:rPr lang="en-US" altLang="ko-KR" sz="1200">
                <a:latin typeface="나눔스퀘어 Bold"/>
                <a:ea typeface="나눔스퀘어 Bold"/>
              </a:rPr>
              <a:t>API </a:t>
            </a:r>
            <a:r>
              <a:rPr lang="ko-KR" altLang="en-US" sz="1200">
                <a:latin typeface="나눔스퀘어 Bold"/>
                <a:ea typeface="나눔스퀘어 Bold"/>
              </a:rPr>
              <a:t>활용 전시</a:t>
            </a:r>
            <a:r>
              <a:rPr lang="en-US" altLang="ko-KR" sz="1200">
                <a:latin typeface="나눔스퀘어 Bold"/>
                <a:ea typeface="나눔스퀘어 Bold"/>
              </a:rPr>
              <a:t>/</a:t>
            </a:r>
            <a:r>
              <a:rPr lang="ko-KR" altLang="en-US" sz="1200">
                <a:latin typeface="나눔스퀘어 Bold"/>
                <a:ea typeface="나눔스퀘어 Bold"/>
              </a:rPr>
              <a:t>시설물 리스트 출력</a:t>
            </a:r>
            <a:endParaRPr lang="ko-KR" altLang="en-US" sz="1200">
              <a:latin typeface="나눔스퀘어 Bold"/>
              <a:ea typeface="나눔스퀘어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96577" y="276224"/>
            <a:ext cx="550359" cy="582569"/>
          </a:xfrm>
          <a:prstGeom prst="rect">
            <a:avLst/>
          </a:prstGeom>
          <a:solidFill>
            <a:srgbClr val="c71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200">
                <a:latin typeface="나눔스퀘어 ExtraBold"/>
                <a:ea typeface="나눔스퀘어 ExtraBold"/>
              </a:rPr>
              <a:t>2</a:t>
            </a:r>
            <a:r>
              <a:rPr lang="en-US" altLang="ko-KR" sz="1400">
                <a:latin typeface="나눔스퀘어 ExtraBold"/>
                <a:ea typeface="나눔스퀘어 ExtraBold"/>
              </a:rPr>
              <a:t>-4</a:t>
            </a:r>
            <a:endParaRPr lang="en-US" altLang="ko-KR" sz="1400">
              <a:latin typeface="나눔스퀘어 ExtraBold"/>
              <a:ea typeface="나눔스퀘어 ExtraBold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02541" y="276224"/>
            <a:ext cx="6144880" cy="582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latin typeface="나눔스퀘어"/>
                <a:ea typeface="나눔스퀘어"/>
              </a:rPr>
              <a:t>Spring, Ahsx, </a:t>
            </a:r>
            <a:r>
              <a:rPr lang="ko-KR" altLang="en-US" sz="1600">
                <a:latin typeface="나눔스퀘어"/>
                <a:ea typeface="나눔스퀘어"/>
              </a:rPr>
              <a:t>지도 </a:t>
            </a:r>
            <a:r>
              <a:rPr lang="en-US" altLang="ko-KR" sz="1600">
                <a:latin typeface="나눔스퀘어"/>
                <a:ea typeface="나눔스퀘어"/>
              </a:rPr>
              <a:t>API </a:t>
            </a:r>
            <a:r>
              <a:rPr lang="ko-KR" altLang="en-US" sz="1600">
                <a:latin typeface="나눔스퀘어"/>
                <a:ea typeface="나눔스퀘어"/>
              </a:rPr>
              <a:t>를 통한 전시</a:t>
            </a:r>
            <a:r>
              <a:rPr lang="en-US" altLang="ko-KR" sz="1600">
                <a:latin typeface="나눔스퀘어"/>
                <a:ea typeface="나눔스퀘어"/>
              </a:rPr>
              <a:t>/</a:t>
            </a:r>
            <a:r>
              <a:rPr lang="ko-KR" altLang="en-US" sz="1600">
                <a:latin typeface="나눔스퀘어"/>
                <a:ea typeface="나눔스퀘어"/>
              </a:rPr>
              <a:t>시설물 리스트 페이지 </a:t>
            </a:r>
            <a:endParaRPr lang="ko-KR" altLang="en-US" sz="1600">
              <a:latin typeface="나눔스퀘어"/>
              <a:ea typeface="나눔스퀘어"/>
            </a:endParaRPr>
          </a:p>
          <a:p>
            <a:pPr algn="ctr">
              <a:defRPr/>
            </a:pPr>
            <a:r>
              <a:rPr lang="ko-KR" altLang="en-US" sz="1600">
                <a:latin typeface="나눔스퀘어"/>
                <a:ea typeface="나눔스퀘어"/>
              </a:rPr>
              <a:t>개발을 통해 웹 개발 역량을 갖추고자 노력하였습니다</a:t>
            </a:r>
            <a:r>
              <a:rPr lang="en-US" altLang="ko-KR" sz="1600">
                <a:latin typeface="나눔스퀘어"/>
                <a:ea typeface="나눔스퀘어"/>
              </a:rPr>
              <a:t>.</a:t>
            </a:r>
            <a:r>
              <a:rPr lang="ko-KR" altLang="en-US" sz="1600">
                <a:latin typeface="나눔스퀘어"/>
                <a:ea typeface="나눔스퀘어"/>
              </a:rPr>
              <a:t> </a:t>
            </a:r>
            <a:endParaRPr lang="ko-KR" altLang="en-US" sz="1600">
              <a:latin typeface="나눔스퀘어"/>
              <a:ea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15114" y="1328351"/>
            <a:ext cx="6732306" cy="35389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26" name="직사각형 1"/>
          <p:cNvSpPr/>
          <p:nvPr/>
        </p:nvSpPr>
        <p:spPr>
          <a:xfrm>
            <a:off x="1215114" y="4150180"/>
            <a:ext cx="6732306" cy="7170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등록한 전시</a:t>
            </a:r>
            <a:r>
              <a:rPr lang="en-US" altLang="ko-KR" sz="1000">
                <a:solidFill>
                  <a:srgbClr val="324d5c"/>
                </a:solidFill>
                <a:latin typeface="나눔스퀘어"/>
                <a:ea typeface="나눔스퀘어"/>
              </a:rPr>
              <a:t>/</a:t>
            </a: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시설물 리스트를 가져와 출력 후 전시</a:t>
            </a:r>
            <a:r>
              <a:rPr lang="en-US" altLang="ko-KR" sz="1000">
                <a:solidFill>
                  <a:srgbClr val="324d5c"/>
                </a:solidFill>
                <a:latin typeface="나눔스퀘어"/>
                <a:ea typeface="나눔스퀘어"/>
              </a:rPr>
              <a:t>/</a:t>
            </a: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시설물 선택시 등록한 내용 및 이미지 마커 출력 </a:t>
            </a:r>
            <a:endParaRPr lang="ko-KR" altLang="en-US" sz="1000">
              <a:solidFill>
                <a:srgbClr val="324d5c"/>
              </a:solidFill>
              <a:latin typeface="나눔스퀘어"/>
              <a:ea typeface="나눔스퀘어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5113" y="1328350"/>
            <a:ext cx="6732306" cy="2827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02098" y="954786"/>
            <a:ext cx="2156736" cy="369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latin typeface="나눔스퀘어 Bold"/>
                <a:ea typeface="나눔스퀘어 Bold"/>
              </a:rPr>
              <a:t>2. UI/UX</a:t>
            </a:r>
            <a:endParaRPr lang="en-US" altLang="ko-KR" sz="1100">
              <a:latin typeface="나눔스퀘어 Bold"/>
              <a:ea typeface="나눔스퀘어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90686" y="958935"/>
            <a:ext cx="2156736" cy="369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latin typeface="나눔스퀘어 Bold"/>
                <a:ea typeface="나눔스퀘어 Bold"/>
              </a:rPr>
              <a:t>3. </a:t>
            </a:r>
            <a:r>
              <a:rPr lang="ko-KR" altLang="en-US" sz="1100">
                <a:latin typeface="나눔스퀘어 Bold"/>
                <a:ea typeface="나눔스퀘어 Bold"/>
              </a:rPr>
              <a:t>기능 구현</a:t>
            </a:r>
            <a:endParaRPr lang="en-US" altLang="ko-KR" sz="1100">
              <a:latin typeface="나눔스퀘어 Bold"/>
              <a:ea typeface="나눔스퀘어 Bold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02098" y="1328350"/>
            <a:ext cx="2156736" cy="27864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HTML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를 활용한 페이지 구현 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정보 입력 및 데이터 저장 페이지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CSS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를 활용한 애니메이션 효과 구현 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메뉴 스크롤 및 숨겨진 창 생성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116550" lvl="1" indent="0">
              <a:lnSpc>
                <a:spcPct val="150000"/>
              </a:lnSpc>
              <a:buFont typeface="Arial"/>
              <a:buNone/>
              <a:defRPr/>
            </a:pP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Socket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활용한 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Python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서버 구현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웹 요청시 서버 동작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서버 통해 파이썬으로 파라미터 전송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90686" y="1328350"/>
            <a:ext cx="2156736" cy="27864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Spring Boot Controller</a:t>
            </a:r>
            <a:endParaRPr lang="en-US" altLang="ko-KR" sz="90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페이지 이동 및 데이터 요청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171450" indent="-1714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/>
              <a:buChar char="§"/>
              <a:defRPr/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"/>
                <a:ea typeface="나눔스퀘어"/>
              </a:rPr>
              <a:t>Ajax</a:t>
            </a:r>
            <a:endParaRPr lang="en-US" altLang="ko-KR" sz="9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원서 정보 저장 및 요청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성적 정보 저장 및 요청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DB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MySQL</a:t>
            </a: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을 사용한 </a:t>
            </a:r>
            <a:r>
              <a:rPr lang="en-US" altLang="ko-KR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DB</a:t>
            </a: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생성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Python</a:t>
            </a:r>
            <a:endParaRPr lang="en-US" altLang="ko-KR" sz="90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"/>
              <a:ea typeface="나눔스퀘어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웹 요청시 파이썬 파일 동작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 Light"/>
              <a:ea typeface="나눔스퀘어 Light"/>
            </a:endParaRPr>
          </a:p>
          <a:p>
            <a:pPr marL="116550" lvl="1" indent="0">
              <a:lnSpc>
                <a:spcPct val="150000"/>
              </a:lnSpc>
              <a:buFont typeface="Arial"/>
              <a:buNone/>
              <a:defRPr/>
            </a:pPr>
            <a:endParaRPr lang="en-US" altLang="ko-KR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96578" y="4184565"/>
            <a:ext cx="6750844" cy="682710"/>
          </a:xfrm>
          <a:prstGeom prst="rect">
            <a:avLst/>
          </a:prstGeom>
          <a:solidFill>
            <a:srgbClr val="c71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atin typeface="나눔스퀘어"/>
                <a:ea typeface="나눔스퀘어"/>
              </a:rPr>
              <a:t>본 프로젝트를 통해 프론트</a:t>
            </a:r>
            <a:r>
              <a:rPr lang="en-US" altLang="ko-KR" sz="1100">
                <a:latin typeface="나눔스퀘어"/>
                <a:ea typeface="나눔스퀘어"/>
              </a:rPr>
              <a:t>,</a:t>
            </a:r>
            <a:r>
              <a:rPr lang="ko-KR" altLang="en-US" sz="1100">
                <a:latin typeface="나눔스퀘어"/>
                <a:ea typeface="나눔스퀘어"/>
              </a:rPr>
              <a:t>백 </a:t>
            </a:r>
            <a:r>
              <a:rPr lang="en-US" altLang="ko-KR" sz="1100">
                <a:latin typeface="나눔스퀘어"/>
                <a:ea typeface="나눔스퀘어"/>
              </a:rPr>
              <a:t>/ </a:t>
            </a:r>
            <a:r>
              <a:rPr lang="ko-KR" altLang="en-US" sz="1100">
                <a:latin typeface="나눔스퀘어"/>
                <a:ea typeface="나눔스퀘어"/>
              </a:rPr>
              <a:t>웹 기능 구현에 필요한 다양한 자료 탐색 및 적용의 과정을 경험할 수 있었습니다</a:t>
            </a:r>
            <a:r>
              <a:rPr lang="en-US" altLang="ko-KR" sz="1100">
                <a:latin typeface="나눔스퀘어"/>
                <a:ea typeface="나눔스퀘어"/>
              </a:rPr>
              <a:t>. </a:t>
            </a:r>
            <a:endParaRPr lang="en-US" altLang="ko-KR" sz="1100">
              <a:latin typeface="나눔스퀘어"/>
              <a:ea typeface="나눔스퀘어"/>
            </a:endParaRPr>
          </a:p>
          <a:p>
            <a:pPr algn="ctr">
              <a:defRPr/>
            </a:pPr>
            <a:r>
              <a:rPr lang="ko-KR" altLang="en-US" sz="1100">
                <a:latin typeface="나눔스퀘어"/>
                <a:ea typeface="나눔스퀘어"/>
              </a:rPr>
              <a:t>개발 역량은 기존 소스와 새로운 소스에 대한 탐색과 적용 노력을 통해 얻을 수 있다고 생각합니다</a:t>
            </a:r>
            <a:r>
              <a:rPr lang="en-US" altLang="ko-KR" sz="1100">
                <a:latin typeface="나눔스퀘어"/>
                <a:ea typeface="나눔스퀘어"/>
              </a:rPr>
              <a:t>. </a:t>
            </a:r>
            <a:endParaRPr lang="en-US" altLang="ko-KR" sz="1100">
              <a:latin typeface="나눔스퀘어"/>
              <a:ea typeface="나눔스퀘어"/>
            </a:endParaRPr>
          </a:p>
          <a:p>
            <a:pPr algn="ctr">
              <a:defRPr/>
            </a:pPr>
            <a:r>
              <a:rPr lang="ko-KR" altLang="en-US" sz="1300">
                <a:latin typeface="나눔스퀘어 ExtraBold"/>
                <a:ea typeface="나눔스퀘어 ExtraBold"/>
              </a:rPr>
              <a:t>이러한 노력을 웹서비스의 기존 코드 분석 및 외부 소스에 대한 적용으로 활용하고자 합니다</a:t>
            </a:r>
            <a:r>
              <a:rPr lang="en-US" altLang="ko-KR" sz="1300">
                <a:latin typeface="나눔스퀘어 ExtraBold"/>
                <a:ea typeface="나눔스퀘어 ExtraBold"/>
              </a:rPr>
              <a:t>. </a:t>
            </a:r>
            <a:endParaRPr lang="en-US" altLang="ko-KR" sz="1300">
              <a:latin typeface="나눔스퀘어 ExtraBold"/>
              <a:ea typeface="나눔스퀘어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96577" y="276224"/>
            <a:ext cx="550359" cy="582569"/>
          </a:xfrm>
          <a:prstGeom prst="rect">
            <a:avLst/>
          </a:prstGeom>
          <a:solidFill>
            <a:srgbClr val="c71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>
                <a:latin typeface="나눔스퀘어 ExtraBold"/>
                <a:ea typeface="나눔스퀘어 ExtraBold"/>
              </a:rPr>
              <a:t>3</a:t>
            </a:r>
            <a:endParaRPr lang="en-US" altLang="ko-KR" sz="2100">
              <a:latin typeface="나눔스퀘어 ExtraBold"/>
              <a:ea typeface="나눔스퀘어 ExtraBold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02541" y="276224"/>
            <a:ext cx="6144880" cy="582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latinLnBrk="1">
              <a:defRPr/>
            </a:pPr>
            <a:r>
              <a:rPr lang="ko-KR" altLang="en-US" sz="1000">
                <a:latin typeface="나눔스퀘어 Bold"/>
                <a:ea typeface="나눔스퀘어 Bold"/>
              </a:rPr>
              <a:t>골프장 자동 예약 및 취소 관리 사이트를 통해</a:t>
            </a:r>
            <a:endParaRPr lang="ko-KR" altLang="en-US" sz="1000">
              <a:latin typeface="나눔스퀘어 Bold"/>
              <a:ea typeface="나눔스퀘어 Bold"/>
            </a:endParaRPr>
          </a:p>
          <a:p>
            <a:pPr algn="l" latinLnBrk="1">
              <a:defRPr/>
            </a:pPr>
            <a:r>
              <a:rPr lang="ko-KR" altLang="en-US" sz="1500">
                <a:latin typeface="나눔스퀘어"/>
                <a:ea typeface="나눔스퀘어 ExtraBold"/>
              </a:rPr>
              <a:t>웹</a:t>
            </a:r>
            <a:r>
              <a:rPr lang="en-US" altLang="ko-KR" sz="1500">
                <a:latin typeface="나눔스퀘어"/>
                <a:ea typeface="나눔스퀘어 ExtraBold"/>
              </a:rPr>
              <a:t> </a:t>
            </a:r>
            <a:r>
              <a:rPr lang="ko-KR" altLang="en-US" sz="1500">
                <a:latin typeface="나눔스퀘어"/>
                <a:ea typeface="나눔스퀘어 ExtraBold"/>
              </a:rPr>
              <a:t>기능 구현 역량을 갖추고자 노력하였습니다</a:t>
            </a:r>
            <a:r>
              <a:rPr lang="en-US" altLang="ko-KR" sz="1500">
                <a:latin typeface="나눔스퀘어"/>
                <a:ea typeface="나눔스퀘어 ExtraBold"/>
              </a:rPr>
              <a:t>.</a:t>
            </a:r>
            <a:endParaRPr lang="en-US" altLang="ko-KR" sz="1500">
              <a:latin typeface="나눔스퀘어"/>
              <a:ea typeface="나눔스퀘어 ExtraBold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96579" y="958935"/>
            <a:ext cx="2156736" cy="369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latin typeface="나눔스퀘어 Bold"/>
                <a:ea typeface="나눔스퀘어 Bold"/>
              </a:rPr>
              <a:t>1. </a:t>
            </a:r>
            <a:r>
              <a:rPr lang="ko-KR" altLang="en-US" sz="1100">
                <a:latin typeface="나눔스퀘어 Bold"/>
                <a:ea typeface="나눔스퀘어 Bold"/>
              </a:rPr>
              <a:t>요구사항 정의</a:t>
            </a:r>
            <a:endParaRPr lang="en-US" altLang="ko-KR" sz="1100">
              <a:latin typeface="나눔스퀘어 Bold"/>
              <a:ea typeface="나눔스퀘어 Bold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96579" y="1328350"/>
            <a:ext cx="2156736" cy="27864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/>
              <a:buChar char="§"/>
              <a:defRPr/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"/>
                <a:ea typeface="나눔스퀘어"/>
              </a:rPr>
              <a:t>서비스 목표 기능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</a:endParaRPr>
          </a:p>
          <a:p>
            <a:pPr marL="288000" lvl="1" indent="-1714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/>
                <a:ea typeface="나눔스퀘어 Light"/>
              </a:rPr>
              <a:t>골프장 등록 및 계정연결 서비스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 Light"/>
              <a:ea typeface="나눔스퀘어 Light"/>
            </a:endParaRPr>
          </a:p>
          <a:p>
            <a:pPr marL="288000" lvl="1" indent="-1714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/>
                <a:ea typeface="나눔스퀘어 Light"/>
              </a:rPr>
              <a:t>골프장 자동예약 및 자동취소 서비스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 Light"/>
              <a:ea typeface="나눔스퀘어 Light"/>
            </a:endParaRPr>
          </a:p>
          <a:p>
            <a:pPr marL="116550" lvl="1" indent="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</a:endParaRPr>
          </a:p>
          <a:p>
            <a:pPr marL="116550" lvl="1" indent="0">
              <a:lnSpc>
                <a:spcPct val="150000"/>
              </a:lnSpc>
              <a:buFont typeface="Arial"/>
              <a:buNone/>
              <a:defRPr/>
            </a:pP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</a:endParaRPr>
          </a:p>
          <a:p>
            <a:pPr marL="171450" indent="-1714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/>
              <a:buChar char="§"/>
              <a:defRPr/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"/>
                <a:ea typeface="나눔스퀘어"/>
              </a:rPr>
              <a:t>세부 기능 명세 구성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"/>
              <a:ea typeface="나눔스퀘어"/>
            </a:endParaRPr>
          </a:p>
          <a:p>
            <a:pPr marL="288000" lvl="1" indent="-1714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/>
            </a:pPr>
            <a:r>
              <a:rPr lang="en-US" altLang="ko-KR" sz="7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/>
                <a:ea typeface="나눔스퀘어 Light"/>
              </a:rPr>
              <a:t>Python </a:t>
            </a: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/>
                <a:ea typeface="나눔스퀘어 Light"/>
              </a:rPr>
              <a:t>활용 웹 접근 및 자동예약</a:t>
            </a:r>
            <a:r>
              <a:rPr lang="en-US" altLang="ko-KR" sz="7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/>
                <a:ea typeface="나눔스퀘어 Light"/>
              </a:rPr>
              <a:t>,</a:t>
            </a: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/>
                <a:ea typeface="나눔스퀘어 Light"/>
              </a:rPr>
              <a:t> 취소</a:t>
            </a:r>
            <a:endParaRPr lang="en-US" altLang="ko-KR" sz="70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 Light"/>
              <a:ea typeface="나눔스퀘어 Light"/>
            </a:endParaRPr>
          </a:p>
          <a:p>
            <a:pPr marL="288000" lvl="1" indent="-1714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/>
            </a:pPr>
            <a:r>
              <a:rPr lang="en-US" altLang="ko-KR" sz="7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/>
                <a:ea typeface="나눔스퀘어 Light"/>
              </a:rPr>
              <a:t>Socket</a:t>
            </a: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/>
                <a:ea typeface="나눔스퀘어 Light"/>
              </a:rPr>
              <a:t> 서버 활용 웹 요청시 파이썬 동작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 Light"/>
              <a:ea typeface="나눔스퀘어 Ligh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51558" y="3334872"/>
            <a:ext cx="6518332" cy="6827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00"/>
          </a:p>
        </p:txBody>
      </p:sp>
      <p:sp>
        <p:nvSpPr>
          <p:cNvPr id="2" name="사각형: 둥근 모서리 1"/>
          <p:cNvSpPr/>
          <p:nvPr/>
        </p:nvSpPr>
        <p:spPr>
          <a:xfrm>
            <a:off x="3003798" y="3239667"/>
            <a:ext cx="3153335" cy="1815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주요 개발 환경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51216" y="3412344"/>
            <a:ext cx="1484408" cy="59376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82385" y="3421203"/>
            <a:ext cx="527178" cy="52717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67556" y="3448478"/>
            <a:ext cx="864684" cy="486871"/>
          </a:xfrm>
          <a:prstGeom prst="rect">
            <a:avLst/>
          </a:prstGeom>
        </p:spPr>
      </p:pic>
      <p:pic>
        <p:nvPicPr>
          <p:cNvPr id="31" name="Picture 2" descr="크롬 브라우저, 제로데이 버그를 수정하도록 업데이트 (macOS, 윈도우, 리눅스)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610724" y="3478953"/>
            <a:ext cx="623847" cy="460545"/>
          </a:xfrm>
          <a:prstGeom prst="rect">
            <a:avLst/>
          </a:prstGeom>
          <a:noFill/>
        </p:spPr>
      </p:pic>
      <p:sp>
        <p:nvSpPr>
          <p:cNvPr id="32" name="직사각형 25"/>
          <p:cNvSpPr/>
          <p:nvPr/>
        </p:nvSpPr>
        <p:spPr>
          <a:xfrm>
            <a:off x="3463401" y="1249843"/>
            <a:ext cx="2217197" cy="1807960"/>
          </a:xfrm>
          <a:prstGeom prst="rect">
            <a:avLst/>
          </a:prstGeom>
          <a:noFill/>
          <a:ln w="28575">
            <a:solidFill>
              <a:srgbClr val="c7123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00"/>
          </a:p>
        </p:txBody>
      </p:sp>
      <p:sp>
        <p:nvSpPr>
          <p:cNvPr id="33" name="직사각형 25"/>
          <p:cNvSpPr/>
          <p:nvPr/>
        </p:nvSpPr>
        <p:spPr>
          <a:xfrm>
            <a:off x="5756222" y="1249843"/>
            <a:ext cx="2225663" cy="1807960"/>
          </a:xfrm>
          <a:prstGeom prst="rect">
            <a:avLst/>
          </a:prstGeom>
          <a:noFill/>
          <a:ln w="28575">
            <a:solidFill>
              <a:srgbClr val="c7123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00"/>
          </a:p>
        </p:txBody>
      </p:sp>
      <p:sp>
        <p:nvSpPr>
          <p:cNvPr id="34" name="사각형: 둥근 모서리 26"/>
          <p:cNvSpPr/>
          <p:nvPr/>
        </p:nvSpPr>
        <p:spPr>
          <a:xfrm rot="20928728">
            <a:off x="4742272" y="1690876"/>
            <a:ext cx="961884" cy="218950"/>
          </a:xfrm>
          <a:prstGeom prst="roundRect">
            <a:avLst>
              <a:gd name="adj" fmla="val 50000"/>
            </a:avLst>
          </a:prstGeom>
          <a:solidFill>
            <a:srgbClr val="c7123b">
              <a:alpha val="18000"/>
            </a:srgbClr>
          </a:solidFill>
          <a:ln w="28575">
            <a:solidFill>
              <a:srgbClr val="c71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rgbClr val="c7123b"/>
                </a:solidFill>
                <a:latin typeface="나눔스퀘어 Bold"/>
                <a:ea typeface="나눔스퀘어 Bold"/>
              </a:rPr>
              <a:t>MY ROLE</a:t>
            </a:r>
            <a:endParaRPr lang="ko-KR" altLang="en-US" sz="1100">
              <a:solidFill>
                <a:srgbClr val="c7123b"/>
              </a:solidFill>
              <a:latin typeface="나눔스퀘어 Bold"/>
              <a:ea typeface="나눔스퀘어 Bold"/>
            </a:endParaRPr>
          </a:p>
        </p:txBody>
      </p:sp>
      <p:sp>
        <p:nvSpPr>
          <p:cNvPr id="36" name="사각형: 둥근 모서리 26"/>
          <p:cNvSpPr/>
          <p:nvPr/>
        </p:nvSpPr>
        <p:spPr>
          <a:xfrm rot="20928728">
            <a:off x="7028621" y="2189557"/>
            <a:ext cx="961884" cy="218950"/>
          </a:xfrm>
          <a:prstGeom prst="roundRect">
            <a:avLst>
              <a:gd name="adj" fmla="val 50000"/>
            </a:avLst>
          </a:prstGeom>
          <a:solidFill>
            <a:srgbClr val="c7123b">
              <a:alpha val="18000"/>
            </a:srgbClr>
          </a:solidFill>
          <a:ln w="28575">
            <a:solidFill>
              <a:srgbClr val="c71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rgbClr val="c7123b"/>
                </a:solidFill>
                <a:latin typeface="나눔스퀘어 Bold"/>
                <a:ea typeface="나눔스퀘어 Bold"/>
              </a:rPr>
              <a:t>MY ROLE</a:t>
            </a:r>
            <a:endParaRPr lang="ko-KR" altLang="en-US" sz="1100">
              <a:solidFill>
                <a:srgbClr val="c7123b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19249" y="3468989"/>
            <a:ext cx="888304" cy="466359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907553" y="3478953"/>
            <a:ext cx="460545" cy="460545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368511" y="3472964"/>
            <a:ext cx="499044" cy="472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215114" y="958935"/>
            <a:ext cx="3334195" cy="369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latin typeface="나눔스퀘어 Bold"/>
                <a:ea typeface="나눔스퀘어 Bold"/>
              </a:rPr>
              <a:t>예약 서비스 </a:t>
            </a:r>
            <a:r>
              <a:rPr lang="en-US" altLang="ko-KR" sz="1200">
                <a:latin typeface="나눔스퀘어 Bold"/>
                <a:ea typeface="나눔스퀘어 Bold"/>
              </a:rPr>
              <a:t>Python </a:t>
            </a:r>
            <a:r>
              <a:rPr lang="ko-KR" altLang="en-US" sz="1200">
                <a:latin typeface="나눔스퀘어 Bold"/>
                <a:ea typeface="나눔스퀘어 Bold"/>
              </a:rPr>
              <a:t>코드</a:t>
            </a:r>
            <a:endParaRPr lang="ko-KR" altLang="en-US" sz="1200">
              <a:latin typeface="나눔스퀘어 Bold"/>
              <a:ea typeface="나눔스퀘어 Bold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93389" y="958935"/>
            <a:ext cx="3334195" cy="369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latin typeface="나눔스퀘어 Bold"/>
                <a:ea typeface="나눔스퀘어 Bold"/>
              </a:rPr>
              <a:t>예약정보 입력 페이지</a:t>
            </a:r>
            <a:endParaRPr lang="ko-KR" altLang="en-US" sz="1200">
              <a:latin typeface="나눔스퀘어 Bold"/>
              <a:ea typeface="나눔스퀘어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96577" y="276224"/>
            <a:ext cx="550359" cy="582569"/>
          </a:xfrm>
          <a:prstGeom prst="rect">
            <a:avLst/>
          </a:prstGeom>
          <a:solidFill>
            <a:srgbClr val="c71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200">
                <a:latin typeface="나눔스퀘어 ExtraBold"/>
                <a:ea typeface="나눔스퀘어 ExtraBold"/>
              </a:rPr>
              <a:t>3</a:t>
            </a:r>
            <a:r>
              <a:rPr lang="en-US" altLang="ko-KR" sz="1400">
                <a:latin typeface="나눔스퀘어 ExtraBold"/>
                <a:ea typeface="나눔스퀘어 ExtraBold"/>
              </a:rPr>
              <a:t>-1</a:t>
            </a:r>
            <a:endParaRPr lang="en-US" altLang="ko-KR" sz="1400">
              <a:latin typeface="나눔스퀘어 ExtraBold"/>
              <a:ea typeface="나눔스퀘어 ExtraBold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02541" y="276224"/>
            <a:ext cx="6144880" cy="582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latin typeface="나눔스퀘어"/>
                <a:ea typeface="나눔스퀘어"/>
              </a:rPr>
              <a:t>Spring, Socket</a:t>
            </a:r>
            <a:r>
              <a:rPr lang="ko-KR" altLang="en-US" sz="1600">
                <a:latin typeface="나눔스퀘어"/>
                <a:ea typeface="나눔스퀘어"/>
              </a:rPr>
              <a:t> 서버</a:t>
            </a:r>
            <a:r>
              <a:rPr lang="en-US" altLang="ko-KR" sz="1600">
                <a:latin typeface="나눔스퀘어"/>
                <a:ea typeface="나눔스퀘어"/>
              </a:rPr>
              <a:t>,</a:t>
            </a:r>
            <a:r>
              <a:rPr lang="ko-KR" altLang="en-US" sz="1600">
                <a:latin typeface="나눔스퀘어"/>
                <a:ea typeface="나눔스퀘어"/>
              </a:rPr>
              <a:t> </a:t>
            </a:r>
            <a:r>
              <a:rPr lang="en-US" altLang="ko-KR" sz="1600">
                <a:latin typeface="나눔스퀘어"/>
                <a:ea typeface="나눔스퀘어"/>
              </a:rPr>
              <a:t>Python </a:t>
            </a:r>
            <a:r>
              <a:rPr lang="ko-KR" altLang="en-US" sz="1600">
                <a:latin typeface="나눔스퀘어"/>
                <a:ea typeface="나눔스퀘어"/>
              </a:rPr>
              <a:t>을 활용해 골프장 예약 취소서비스 </a:t>
            </a:r>
            <a:endParaRPr lang="ko-KR" altLang="en-US" sz="1600">
              <a:latin typeface="나눔스퀘어"/>
              <a:ea typeface="나눔스퀘어"/>
            </a:endParaRPr>
          </a:p>
          <a:p>
            <a:pPr algn="ctr">
              <a:defRPr/>
            </a:pPr>
            <a:r>
              <a:rPr lang="ko-KR" altLang="en-US" sz="1600">
                <a:latin typeface="나눔스퀘어"/>
                <a:ea typeface="나눔스퀘어"/>
              </a:rPr>
              <a:t>개발을 통해 웹 개발 역량을 갖추고자 노력하였습니다</a:t>
            </a:r>
            <a:r>
              <a:rPr lang="en-US" altLang="ko-KR" sz="1600">
                <a:latin typeface="나눔스퀘어"/>
                <a:ea typeface="나눔스퀘어"/>
              </a:rPr>
              <a:t>.</a:t>
            </a:r>
            <a:r>
              <a:rPr lang="ko-KR" altLang="en-US" sz="1600">
                <a:latin typeface="나눔스퀘어"/>
                <a:ea typeface="나눔스퀘어"/>
              </a:rPr>
              <a:t> </a:t>
            </a:r>
            <a:endParaRPr lang="ko-KR" altLang="en-US" sz="1600">
              <a:latin typeface="나눔스퀘어"/>
              <a:ea typeface="나눔스퀘어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00163" y="4116125"/>
            <a:ext cx="3334195" cy="7483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등록된 골프장 및 계정 선택 및 입력 후 시간대 및 코스 선택 후 등록 클릭시 예약 요청</a:t>
            </a:r>
            <a:br>
              <a:rPr lang="en-US" altLang="ko-KR" sz="1000">
                <a:solidFill>
                  <a:srgbClr val="324d5c"/>
                </a:solidFill>
                <a:latin typeface="나눔스퀘어"/>
                <a:ea typeface="나눔스퀘어"/>
              </a:rPr>
            </a:br>
            <a:endParaRPr lang="en-US" altLang="ko-KR" sz="1000">
              <a:solidFill>
                <a:srgbClr val="324d5c"/>
              </a:solidFill>
              <a:latin typeface="나눔스퀘어"/>
              <a:ea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15114" y="1328351"/>
            <a:ext cx="3334195" cy="35389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93389" y="1328351"/>
            <a:ext cx="3334195" cy="35389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</p:txBody>
      </p:sp>
      <p:sp>
        <p:nvSpPr>
          <p:cNvPr id="24" name="직사각형 10"/>
          <p:cNvSpPr/>
          <p:nvPr/>
        </p:nvSpPr>
        <p:spPr>
          <a:xfrm>
            <a:off x="1215114" y="4118884"/>
            <a:ext cx="3334195" cy="7483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웹에서 예약 요청시 </a:t>
            </a:r>
            <a:r>
              <a:rPr lang="en-US" altLang="ko-KR" sz="1000">
                <a:solidFill>
                  <a:srgbClr val="324d5c"/>
                </a:solidFill>
                <a:latin typeface="나눔스퀘어"/>
                <a:ea typeface="나눔스퀘어"/>
              </a:rPr>
              <a:t>Socket</a:t>
            </a: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 서버를 통해 동작하는 </a:t>
            </a:r>
            <a:r>
              <a:rPr lang="en-US" altLang="ko-KR" sz="1000">
                <a:solidFill>
                  <a:srgbClr val="324d5c"/>
                </a:solidFill>
                <a:latin typeface="나눔스퀘어"/>
                <a:ea typeface="나눔스퀘어"/>
              </a:rPr>
              <a:t>Python </a:t>
            </a: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파일 코드</a:t>
            </a:r>
            <a:br>
              <a:rPr lang="en-US" altLang="ko-KR" sz="1000">
                <a:solidFill>
                  <a:srgbClr val="324d5c"/>
                </a:solidFill>
                <a:latin typeface="나눔스퀘어"/>
                <a:ea typeface="나눔스퀘어"/>
              </a:rPr>
            </a:br>
            <a:endParaRPr lang="en-US" altLang="ko-KR" sz="1000">
              <a:solidFill>
                <a:srgbClr val="324d5c"/>
              </a:solidFill>
              <a:latin typeface="나눔스퀘어"/>
              <a:ea typeface="나눔스퀘어"/>
            </a:endParaRPr>
          </a:p>
        </p:txBody>
      </p:sp>
      <p:sp>
        <p:nvSpPr>
          <p:cNvPr id="25" name="직사각형 12"/>
          <p:cNvSpPr/>
          <p:nvPr/>
        </p:nvSpPr>
        <p:spPr>
          <a:xfrm>
            <a:off x="1215114" y="1325592"/>
            <a:ext cx="3334195" cy="35389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00163" y="1328351"/>
            <a:ext cx="3327421" cy="2787773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5114" y="1325592"/>
            <a:ext cx="3334195" cy="27905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215114" y="958935"/>
            <a:ext cx="3334195" cy="369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latin typeface="나눔스퀘어 Bold"/>
                <a:ea typeface="나눔스퀘어 Bold"/>
              </a:rPr>
              <a:t>취소 서비스 </a:t>
            </a:r>
            <a:r>
              <a:rPr lang="en-US" altLang="ko-KR" sz="1200">
                <a:latin typeface="나눔스퀘어 Bold"/>
                <a:ea typeface="나눔스퀘어 Bold"/>
              </a:rPr>
              <a:t>Python </a:t>
            </a:r>
            <a:r>
              <a:rPr lang="ko-KR" altLang="en-US" sz="1200">
                <a:latin typeface="나눔스퀘어 Bold"/>
                <a:ea typeface="나눔스퀘어 Bold"/>
              </a:rPr>
              <a:t>코드</a:t>
            </a:r>
            <a:endParaRPr lang="ko-KR" altLang="en-US" sz="1200">
              <a:latin typeface="나눔스퀘어 Bold"/>
              <a:ea typeface="나눔스퀘어 Bold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93389" y="958935"/>
            <a:ext cx="3334195" cy="369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latin typeface="나눔스퀘어 Bold"/>
                <a:ea typeface="나눔스퀘어 Bold"/>
              </a:rPr>
              <a:t>예약정보 리스트 페이지</a:t>
            </a:r>
            <a:endParaRPr lang="ko-KR" altLang="en-US" sz="1200">
              <a:latin typeface="나눔스퀘어 Bold"/>
              <a:ea typeface="나눔스퀘어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96577" y="276224"/>
            <a:ext cx="550359" cy="582569"/>
          </a:xfrm>
          <a:prstGeom prst="rect">
            <a:avLst/>
          </a:prstGeom>
          <a:solidFill>
            <a:srgbClr val="c71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200">
                <a:latin typeface="나눔스퀘어 ExtraBold"/>
                <a:ea typeface="나눔스퀘어 ExtraBold"/>
              </a:rPr>
              <a:t>3</a:t>
            </a:r>
            <a:r>
              <a:rPr lang="en-US" altLang="ko-KR" sz="1400">
                <a:latin typeface="나눔스퀘어 ExtraBold"/>
                <a:ea typeface="나눔스퀘어 ExtraBold"/>
              </a:rPr>
              <a:t>-2</a:t>
            </a:r>
            <a:endParaRPr lang="en-US" altLang="ko-KR" sz="1400">
              <a:latin typeface="나눔스퀘어 ExtraBold"/>
              <a:ea typeface="나눔스퀘어 ExtraBold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02541" y="276224"/>
            <a:ext cx="6144880" cy="582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latin typeface="나눔스퀘어"/>
                <a:ea typeface="나눔스퀘어"/>
              </a:rPr>
              <a:t>Spring, Socket</a:t>
            </a:r>
            <a:r>
              <a:rPr lang="ko-KR" altLang="en-US" sz="1600">
                <a:latin typeface="나눔스퀘어"/>
                <a:ea typeface="나눔스퀘어"/>
              </a:rPr>
              <a:t> 서버</a:t>
            </a:r>
            <a:r>
              <a:rPr lang="en-US" altLang="ko-KR" sz="1600">
                <a:latin typeface="나눔스퀘어"/>
                <a:ea typeface="나눔스퀘어"/>
              </a:rPr>
              <a:t>,</a:t>
            </a:r>
            <a:r>
              <a:rPr lang="ko-KR" altLang="en-US" sz="1600">
                <a:latin typeface="나눔스퀘어"/>
                <a:ea typeface="나눔스퀘어"/>
              </a:rPr>
              <a:t> </a:t>
            </a:r>
            <a:r>
              <a:rPr lang="en-US" altLang="ko-KR" sz="1600">
                <a:latin typeface="나눔스퀘어"/>
                <a:ea typeface="나눔스퀘어"/>
              </a:rPr>
              <a:t>Python </a:t>
            </a:r>
            <a:r>
              <a:rPr lang="ko-KR" altLang="en-US" sz="1600">
                <a:latin typeface="나눔스퀘어"/>
                <a:ea typeface="나눔스퀘어"/>
              </a:rPr>
              <a:t>을 활용해 골프장 예약 취소서비스 </a:t>
            </a:r>
            <a:endParaRPr lang="ko-KR" altLang="en-US" sz="1600">
              <a:latin typeface="나눔스퀘어"/>
              <a:ea typeface="나눔스퀘어"/>
            </a:endParaRPr>
          </a:p>
          <a:p>
            <a:pPr algn="ctr">
              <a:defRPr/>
            </a:pPr>
            <a:r>
              <a:rPr lang="ko-KR" altLang="en-US" sz="1600">
                <a:latin typeface="나눔스퀘어"/>
                <a:ea typeface="나눔스퀘어"/>
              </a:rPr>
              <a:t>개발을 통해 웹 개발 역량을 갖추고자 노력하였습니다</a:t>
            </a:r>
            <a:r>
              <a:rPr lang="en-US" altLang="ko-KR" sz="1600">
                <a:latin typeface="나눔스퀘어"/>
                <a:ea typeface="나눔스퀘어"/>
              </a:rPr>
              <a:t>.</a:t>
            </a:r>
            <a:r>
              <a:rPr lang="ko-KR" altLang="en-US" sz="1600">
                <a:latin typeface="나눔스퀘어"/>
                <a:ea typeface="나눔스퀘어"/>
              </a:rPr>
              <a:t> </a:t>
            </a:r>
            <a:endParaRPr lang="ko-KR" altLang="en-US" sz="1600">
              <a:latin typeface="나눔스퀘어"/>
              <a:ea typeface="나눔스퀘어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00163" y="4116125"/>
            <a:ext cx="3334195" cy="7483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1000">
                <a:solidFill>
                  <a:srgbClr val="324d5c"/>
                </a:solidFill>
                <a:latin typeface="나눔스퀘어"/>
                <a:ea typeface="나눔스퀘어"/>
              </a:rPr>
              <a:t>Socket</a:t>
            </a: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 서버 구동방식에 대해 이해</a:t>
            </a:r>
            <a:br>
              <a:rPr lang="en-US" altLang="ko-KR" sz="1000">
                <a:solidFill>
                  <a:srgbClr val="324d5c"/>
                </a:solidFill>
                <a:latin typeface="나눔스퀘어"/>
                <a:ea typeface="나눔스퀘어"/>
              </a:rPr>
            </a:br>
            <a:endParaRPr lang="en-US" altLang="ko-KR" sz="1000">
              <a:solidFill>
                <a:srgbClr val="324d5c"/>
              </a:solidFill>
              <a:latin typeface="나눔스퀘어"/>
              <a:ea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15114" y="1328351"/>
            <a:ext cx="3334195" cy="35389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93389" y="1328351"/>
            <a:ext cx="3334195" cy="35389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5114" y="1328351"/>
            <a:ext cx="3337300" cy="2971591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00163" y="1328351"/>
            <a:ext cx="3327421" cy="2787774"/>
          </a:xfrm>
          <a:prstGeom prst="rect">
            <a:avLst/>
          </a:prstGeom>
        </p:spPr>
      </p:pic>
      <p:sp>
        <p:nvSpPr>
          <p:cNvPr id="24" name="직사각형 10"/>
          <p:cNvSpPr/>
          <p:nvPr/>
        </p:nvSpPr>
        <p:spPr>
          <a:xfrm>
            <a:off x="1215114" y="4118884"/>
            <a:ext cx="3334195" cy="7483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웹에서 취소 요청시 </a:t>
            </a:r>
            <a:r>
              <a:rPr lang="en-US" altLang="ko-KR" sz="1000">
                <a:solidFill>
                  <a:srgbClr val="324d5c"/>
                </a:solidFill>
                <a:latin typeface="나눔스퀘어"/>
                <a:ea typeface="나눔스퀘어"/>
              </a:rPr>
              <a:t>Socket</a:t>
            </a: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 서버를 통해 동작하는 </a:t>
            </a:r>
            <a:r>
              <a:rPr lang="en-US" altLang="ko-KR" sz="1000">
                <a:solidFill>
                  <a:srgbClr val="324d5c"/>
                </a:solidFill>
                <a:latin typeface="나눔스퀘어"/>
                <a:ea typeface="나눔스퀘어"/>
              </a:rPr>
              <a:t>Python </a:t>
            </a: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파일 코드</a:t>
            </a:r>
            <a:br>
              <a:rPr lang="en-US" altLang="ko-KR" sz="1000">
                <a:solidFill>
                  <a:srgbClr val="324d5c"/>
                </a:solidFill>
                <a:latin typeface="나눔스퀘어"/>
                <a:ea typeface="나눔스퀘어"/>
              </a:rPr>
            </a:br>
            <a:endParaRPr lang="en-US" altLang="ko-KR" sz="1000">
              <a:solidFill>
                <a:srgbClr val="324d5c"/>
              </a:solidFill>
              <a:latin typeface="나눔스퀘어"/>
              <a:ea typeface="나눔스퀘어"/>
            </a:endParaRPr>
          </a:p>
        </p:txBody>
      </p:sp>
      <p:sp>
        <p:nvSpPr>
          <p:cNvPr id="25" name="직사각형 12"/>
          <p:cNvSpPr/>
          <p:nvPr/>
        </p:nvSpPr>
        <p:spPr>
          <a:xfrm>
            <a:off x="1215114" y="1325592"/>
            <a:ext cx="3334195" cy="35389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/>
          <p:cNvSpPr/>
          <p:nvPr/>
        </p:nvSpPr>
        <p:spPr>
          <a:xfrm>
            <a:off x="2572126" y="1929369"/>
            <a:ext cx="3999746" cy="41016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3200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Eras Bold ITC"/>
              </a:rPr>
              <a:t>End of Document</a:t>
            </a:r>
            <a:endParaRPr xmlns:mc="http://schemas.openxmlformats.org/markup-compatibility/2006" xmlns:hp="http://schemas.haansoft.com/office/presentation/8.0" lang="en-US" altLang="ko-KR" sz="3200" mc:Ignorable="hp" hp:hslEmbossed="0">
              <a:latin typeface="Eras Bold ITC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96576" y="2339532"/>
            <a:ext cx="6750844" cy="963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60000"/>
              </a:lnSpc>
              <a:spcBef>
                <a:spcPts val="0"/>
              </a:spcBef>
              <a:buClr>
                <a:schemeClr val="tx1"/>
              </a:buClr>
              <a:buNone/>
              <a:defRPr/>
            </a:pPr>
            <a:r>
              <a:rPr sz="1200">
                <a:solidFill>
                  <a:schemeClr val="tx1"/>
                </a:solidFill>
                <a:effectLst/>
                <a:latin typeface="나눔스퀘어 Bold"/>
                <a:ea typeface="나눔스퀘어 Bold"/>
              </a:rPr>
              <a:t>지속적인 고객들의 상품에 대한 평가와 관심사를 지속적으로 수집하여 데이터화하고 수집한 데이터를 통해 새</a:t>
            </a:r>
            <a:r>
              <a:rPr lang="ko-KR" altLang="en-US" sz="1200">
                <a:solidFill>
                  <a:schemeClr val="tx1"/>
                </a:solidFill>
                <a:effectLst/>
                <a:latin typeface="나눔스퀘어 Bold"/>
                <a:ea typeface="나눔스퀘어 Bold"/>
              </a:rPr>
              <a:t>로운 웹 서비스를 </a:t>
            </a:r>
            <a:r>
              <a:rPr sz="1200">
                <a:solidFill>
                  <a:schemeClr val="tx1"/>
                </a:solidFill>
                <a:effectLst/>
                <a:latin typeface="나눔스퀘어 Bold"/>
                <a:ea typeface="나눔스퀘어 Bold"/>
              </a:rPr>
              <a:t>구현해내</a:t>
            </a:r>
            <a:r>
              <a:rPr lang="ko-KR" altLang="en-US" sz="1200">
                <a:solidFill>
                  <a:schemeClr val="tx1"/>
                </a:solidFill>
                <a:effectLst/>
                <a:latin typeface="나눔스퀘어 Bold"/>
                <a:ea typeface="나눔스퀘어 Bold"/>
              </a:rPr>
              <a:t>며</a:t>
            </a:r>
            <a:r>
              <a:rPr sz="1200">
                <a:solidFill>
                  <a:schemeClr val="tx1"/>
                </a:solidFill>
                <a:effectLst/>
                <a:latin typeface="나눔스퀘어 Bold"/>
                <a:ea typeface="나눔스퀘어 Bold"/>
              </a:rPr>
              <a:t> 한층 더 창의적인</a:t>
            </a:r>
            <a:r>
              <a:rPr lang="ko-KR" altLang="en-US" sz="1200">
                <a:solidFill>
                  <a:schemeClr val="tx1"/>
                </a:solidFill>
                <a:effectLst/>
                <a:latin typeface="나눔스퀘어 Bold"/>
                <a:ea typeface="나눔스퀘어 Bold"/>
              </a:rPr>
              <a:t> </a:t>
            </a:r>
            <a:r>
              <a:rPr sz="1200">
                <a:solidFill>
                  <a:schemeClr val="tx1"/>
                </a:solidFill>
                <a:effectLst/>
                <a:latin typeface="나눔스퀘어 Bold"/>
                <a:ea typeface="나눔스퀘어 Bold"/>
              </a:rPr>
              <a:t>웹 서비스를 고객들에게 제공</a:t>
            </a:r>
            <a:r>
              <a:rPr lang="ko-KR" altLang="en-US" sz="1200">
                <a:solidFill>
                  <a:schemeClr val="tx1"/>
                </a:solidFill>
                <a:effectLst/>
                <a:latin typeface="나눔스퀘어 Bold"/>
                <a:ea typeface="나눔스퀘어 Bold"/>
              </a:rPr>
              <a:t>하고 개발할 수 있는 </a:t>
            </a:r>
            <a:r>
              <a:rPr sz="1200">
                <a:solidFill>
                  <a:schemeClr val="tx1"/>
                </a:solidFill>
                <a:effectLst/>
                <a:latin typeface="나눔스퀘어 Bold"/>
                <a:ea typeface="나눔스퀘어 Bold"/>
              </a:rPr>
              <a:t>직무역량을 갖춘 </a:t>
            </a:r>
            <a:r>
              <a:rPr lang="en-US" altLang="ko-KR" sz="1200">
                <a:solidFill>
                  <a:schemeClr val="tx1"/>
                </a:solidFill>
                <a:effectLst/>
                <a:latin typeface="나눔스퀘어 Bold"/>
                <a:ea typeface="나눔스퀘어 Bold"/>
              </a:rPr>
              <a:t>JAVA</a:t>
            </a:r>
            <a:r>
              <a:rPr lang="ko-KR" altLang="en-US" sz="1200">
                <a:solidFill>
                  <a:schemeClr val="tx1"/>
                </a:solidFill>
                <a:effectLst/>
                <a:latin typeface="나눔스퀘어 Bold"/>
                <a:ea typeface="나눔스퀘어 Bold"/>
              </a:rPr>
              <a:t>웹 개발 </a:t>
            </a:r>
            <a:r>
              <a:rPr sz="1200">
                <a:solidFill>
                  <a:schemeClr val="tx1"/>
                </a:solidFill>
                <a:effectLst/>
                <a:latin typeface="나눔스퀘어 Bold"/>
                <a:ea typeface="나눔스퀘어 Bold"/>
              </a:rPr>
              <a:t>전문가가 되고 싶습니다</a:t>
            </a:r>
            <a:r>
              <a:rPr lang="EN-US" sz="1200">
                <a:solidFill>
                  <a:schemeClr val="tx1"/>
                </a:solidFill>
                <a:effectLst/>
                <a:latin typeface="나눔스퀘어 Bold"/>
                <a:ea typeface="나눔스퀘어 Bold"/>
              </a:rPr>
              <a:t>.</a:t>
            </a:r>
            <a:endParaRPr lang="EN-US" sz="1200">
              <a:solidFill>
                <a:schemeClr val="tx1"/>
              </a:solidFill>
              <a:effectLst/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96578" y="276225"/>
            <a:ext cx="3375422" cy="2295525"/>
          </a:xfrm>
          <a:prstGeom prst="rect">
            <a:avLst/>
          </a:prstGeom>
          <a:solidFill>
            <a:srgbClr val="c4ebf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9" name="직사각형 8"/>
          <p:cNvSpPr/>
          <p:nvPr/>
        </p:nvSpPr>
        <p:spPr>
          <a:xfrm>
            <a:off x="4572001" y="276225"/>
            <a:ext cx="3375422" cy="2295525"/>
          </a:xfrm>
          <a:prstGeom prst="rect">
            <a:avLst/>
          </a:prstGeom>
          <a:solidFill>
            <a:srgbClr val="a2d3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11" name="직사각형 10"/>
          <p:cNvSpPr/>
          <p:nvPr/>
        </p:nvSpPr>
        <p:spPr>
          <a:xfrm>
            <a:off x="1196578" y="2571750"/>
            <a:ext cx="3375422" cy="2295525"/>
          </a:xfrm>
          <a:prstGeom prst="rect">
            <a:avLst/>
          </a:prstGeom>
          <a:solidFill>
            <a:srgbClr val="577aa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13" name="직사각형 12"/>
          <p:cNvSpPr/>
          <p:nvPr/>
        </p:nvSpPr>
        <p:spPr>
          <a:xfrm>
            <a:off x="4572000" y="2571750"/>
            <a:ext cx="3375422" cy="2295525"/>
          </a:xfrm>
          <a:prstGeom prst="rect">
            <a:avLst/>
          </a:prstGeom>
          <a:solidFill>
            <a:srgbClr val="79acd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10" name="타원 9"/>
          <p:cNvSpPr/>
          <p:nvPr/>
        </p:nvSpPr>
        <p:spPr>
          <a:xfrm>
            <a:off x="3966100" y="1889811"/>
            <a:ext cx="1249740" cy="1249740"/>
          </a:xfrm>
          <a:prstGeom prst="ellipse">
            <a:avLst/>
          </a:prstGeom>
          <a:solidFill>
            <a:srgbClr val="131925"/>
          </a:solidFill>
          <a:ln>
            <a:solidFill>
              <a:srgbClr val="324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3900">
                <a:latin typeface="나눔스퀘어 Bold"/>
                <a:ea typeface="나눔스퀘어 Bold"/>
              </a:rPr>
              <a:t>Dev.</a:t>
            </a:r>
            <a:endParaRPr lang="en-US" altLang="ko-KR" sz="3900"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 sz="1500">
                <a:latin typeface="나눔스퀘어 Bold"/>
                <a:ea typeface="나눔스퀘어 Bold"/>
              </a:rPr>
              <a:t>역량 요약</a:t>
            </a:r>
            <a:endParaRPr lang="ko-KR" altLang="en-US" sz="1500">
              <a:latin typeface="나눔스퀘어 Bold"/>
              <a:ea typeface="나눔스퀘어 Bold"/>
            </a:endParaRPr>
          </a:p>
        </p:txBody>
      </p:sp>
      <p:grpSp>
        <p:nvGrpSpPr>
          <p:cNvPr id="14" name="그룹 13"/>
          <p:cNvGrpSpPr/>
          <p:nvPr/>
        </p:nvGrpSpPr>
        <p:grpSpPr>
          <a:xfrm rot="0">
            <a:off x="1329847" y="757412"/>
            <a:ext cx="3127850" cy="1021857"/>
            <a:chOff x="630130" y="1009884"/>
            <a:chExt cx="4170467" cy="1362476"/>
          </a:xfrm>
        </p:grpSpPr>
        <p:sp>
          <p:nvSpPr>
            <p:cNvPr id="16" name="TextBox 15"/>
            <p:cNvSpPr txBox="1"/>
            <p:nvPr/>
          </p:nvSpPr>
          <p:spPr>
            <a:xfrm>
              <a:off x="1759741" y="1009884"/>
              <a:ext cx="3040856" cy="5623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/>
                  <a:ea typeface="나눔스퀘어 Bold"/>
                </a:rPr>
                <a:t>Spring Boot</a:t>
              </a:r>
              <a:endParaRPr lang="en-US" altLang="ko-KR" sz="2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0130" y="1707827"/>
              <a:ext cx="4170467" cy="6645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Spring Boot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를 활용하여 웹 페이지 이동 및 데이터 요청  및 가공하여 웹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 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구현방식을 학습하였습니다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. </a:t>
              </a:r>
              <a:endPara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 rot="0">
            <a:off x="4705265" y="742052"/>
            <a:ext cx="3256122" cy="1236732"/>
            <a:chOff x="630126" y="970339"/>
            <a:chExt cx="4341495" cy="1648976"/>
          </a:xfrm>
        </p:grpSpPr>
        <p:sp>
          <p:nvSpPr>
            <p:cNvPr id="20" name="TextBox 19"/>
            <p:cNvSpPr txBox="1"/>
            <p:nvPr/>
          </p:nvSpPr>
          <p:spPr>
            <a:xfrm>
              <a:off x="2715367" y="970339"/>
              <a:ext cx="2256254" cy="4558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/>
                  <a:ea typeface="나눔스퀘어 Bold"/>
                </a:rPr>
                <a:t>HTML, JS, CSS</a:t>
              </a:r>
              <a:endParaRPr lang="en-US" altLang="ko-KR" sz="1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0126" y="1681743"/>
              <a:ext cx="4170467" cy="9375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HTML,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 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JS, CSS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를 활용하여 프론트엔드 웹 디자인 설계하고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 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개발하며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, 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시각화 작업을 수행할 수 있습니다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. 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특히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, CSS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 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/ JS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  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디자인 및 클릭 이벤트를 경험하며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, 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구현방식을 학습하였습니다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. </a:t>
              </a:r>
              <a:endPara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 rot="0">
            <a:off x="4705265" y="3185090"/>
            <a:ext cx="3127849" cy="1398562"/>
            <a:chOff x="630125" y="997102"/>
            <a:chExt cx="4170466" cy="1742017"/>
          </a:xfrm>
        </p:grpSpPr>
        <p:sp>
          <p:nvSpPr>
            <p:cNvPr id="24" name="TextBox 23"/>
            <p:cNvSpPr txBox="1"/>
            <p:nvPr/>
          </p:nvSpPr>
          <p:spPr>
            <a:xfrm>
              <a:off x="2084619" y="997102"/>
              <a:ext cx="2437118" cy="5259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/>
                  <a:ea typeface="나눔스퀘어 Bold"/>
                </a:rPr>
                <a:t>Java &amp; JDBC </a:t>
              </a:r>
              <a:endParaRPr lang="en-US" altLang="ko-KR" sz="2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0125" y="1606072"/>
              <a:ext cx="4170466" cy="11330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자바와 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JDBC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를 활용하여 자바와 오라클 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DB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 를 연결하여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입력한 데이터를 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DB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에 저장 및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 DB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 데이터 불러오기 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작업을 수행할 수 있습니다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. 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특히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, sql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문 작성 및 예외처리를 경험하며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, 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구현방식을 학습하였습니다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. </a:t>
              </a:r>
              <a:endPara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 rot="0">
            <a:off x="1320363" y="3195354"/>
            <a:ext cx="3127851" cy="1388298"/>
            <a:chOff x="630132" y="1021778"/>
            <a:chExt cx="4170468" cy="1608457"/>
          </a:xfrm>
        </p:grpSpPr>
        <p:sp>
          <p:nvSpPr>
            <p:cNvPr id="28" name="TextBox 27"/>
            <p:cNvSpPr txBox="1"/>
            <p:nvPr/>
          </p:nvSpPr>
          <p:spPr>
            <a:xfrm>
              <a:off x="2949420" y="1021778"/>
              <a:ext cx="1851179" cy="489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/>
                  <a:ea typeface="나눔스퀘어 Bold"/>
                </a:rPr>
                <a:t>YOLOv5</a:t>
              </a:r>
              <a:endParaRPr lang="en-US" altLang="ko-KR" sz="2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0132" y="1580073"/>
              <a:ext cx="4170467" cy="1050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YOLOv5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를 활용하여 모델을 설계 및 수정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,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 보완하고 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데이터를 학습시키며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 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커스텀 모델을 생성할 수 있습니다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. </a:t>
              </a:r>
              <a:endPara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특히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, 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 커스텀 데이터 제작 및 라벨링을 경험하며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, </a:t>
              </a:r>
              <a:endPara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구현방식을 학습하였습니다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. </a:t>
              </a:r>
              <a:endPara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endParaRPr>
            </a:p>
          </p:txBody>
        </p:sp>
      </p:grpSp>
      <p:pic>
        <p:nvPicPr>
          <p:cNvPr id="30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75302" y="579675"/>
            <a:ext cx="1484408" cy="593763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3"/>
          <a:srcRect l="3160" t="13900" r="3210" b="6790"/>
          <a:stretch>
            <a:fillRect/>
          </a:stretch>
        </p:blipFill>
        <p:spPr>
          <a:xfrm>
            <a:off x="1426127" y="3185090"/>
            <a:ext cx="1458162" cy="345614"/>
          </a:xfrm>
          <a:prstGeom prst="rect">
            <a:avLst/>
          </a:prstGeom>
          <a:ln>
            <a:solidFill>
              <a:srgbClr val="abbdd3">
                <a:alpha val="88000"/>
              </a:srgbClr>
            </a:solidFill>
          </a:ln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4"/>
          <a:srcRect l="3780" t="3780" r="6650" b="6040"/>
          <a:stretch>
            <a:fillRect/>
          </a:stretch>
        </p:blipFill>
        <p:spPr>
          <a:xfrm>
            <a:off x="5019821" y="3003320"/>
            <a:ext cx="704306" cy="709155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9847" y="707078"/>
            <a:ext cx="888304" cy="466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02098" y="954786"/>
            <a:ext cx="2156736" cy="369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latin typeface="나눔스퀘어 Bold"/>
                <a:ea typeface="나눔스퀘어 Bold"/>
              </a:rPr>
              <a:t>2. UI/UX</a:t>
            </a:r>
            <a:endParaRPr lang="en-US" altLang="ko-KR" sz="1100">
              <a:latin typeface="나눔스퀘어 Bold"/>
              <a:ea typeface="나눔스퀘어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90686" y="958935"/>
            <a:ext cx="2156736" cy="369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latin typeface="나눔스퀘어 Bold"/>
                <a:ea typeface="나눔스퀘어 Bold"/>
              </a:rPr>
              <a:t>3. </a:t>
            </a:r>
            <a:r>
              <a:rPr lang="ko-KR" altLang="en-US" sz="1100">
                <a:latin typeface="나눔스퀘어 Bold"/>
                <a:ea typeface="나눔스퀘어 Bold"/>
              </a:rPr>
              <a:t>기능 구현</a:t>
            </a:r>
            <a:endParaRPr lang="en-US" altLang="ko-KR" sz="1100">
              <a:latin typeface="나눔스퀘어 Bold"/>
              <a:ea typeface="나눔스퀘어 Bold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02098" y="1328350"/>
            <a:ext cx="2156736" cy="27864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HTML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를 활용한 페이지 구현 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메인 페이지</a:t>
            </a:r>
            <a:r>
              <a:rPr lang="en-US" altLang="ko-KR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</a:t>
            </a: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로그인 페이지</a:t>
            </a:r>
            <a:r>
              <a:rPr lang="en-US" altLang="ko-KR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</a:t>
            </a: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등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CSS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를 활용한 애니메이션 효과 구현 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이미지 등록 및 숨겨진 창 생성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116550" lvl="1" indent="0">
              <a:lnSpc>
                <a:spcPct val="150000"/>
              </a:lnSpc>
              <a:buFont typeface="Arial"/>
              <a:buNone/>
              <a:defRPr/>
            </a:pP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JavaScript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를 활용한 동적페이지 구현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로그인</a:t>
            </a:r>
            <a:r>
              <a:rPr lang="en-US" altLang="ko-KR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 </a:t>
            </a: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회원가입</a:t>
            </a:r>
            <a:r>
              <a:rPr lang="en-US" altLang="ko-KR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원서 작성</a:t>
            </a:r>
            <a:r>
              <a:rPr lang="en-US" altLang="ko-KR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성적입력 페이지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원서 및 성적확인서 미리보기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90686" y="1328350"/>
            <a:ext cx="2156736" cy="27864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Spring Boot Controller</a:t>
            </a:r>
            <a:endParaRPr lang="en-US" altLang="ko-KR" sz="90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페이지 이동 및 데이터 요청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171450" indent="-1714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/>
              <a:buChar char="§"/>
              <a:defRPr/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"/>
                <a:ea typeface="나눔스퀘어"/>
              </a:rPr>
              <a:t>Ajax</a:t>
            </a:r>
            <a:endParaRPr lang="en-US" altLang="ko-KR" sz="9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원서 정보 저장 및 요청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성적 정보 저장 및 요청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DB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MySQL</a:t>
            </a: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을 사용한 </a:t>
            </a:r>
            <a:r>
              <a:rPr lang="en-US" altLang="ko-KR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DB</a:t>
            </a: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생성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171450" indent="-1714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/>
              <a:buChar char="§"/>
              <a:defRPr/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"/>
                <a:ea typeface="나눔스퀘어"/>
              </a:rPr>
              <a:t>API</a:t>
            </a:r>
            <a:endParaRPr lang="en-US" altLang="ko-KR" sz="90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"/>
              <a:ea typeface="나눔스퀘어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API </a:t>
            </a: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데이터 활용 학교 및 주소검색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 Light"/>
              <a:ea typeface="나눔스퀘어 Light"/>
            </a:endParaRPr>
          </a:p>
          <a:p>
            <a:pPr marL="116550" lvl="1" indent="0">
              <a:lnSpc>
                <a:spcPct val="150000"/>
              </a:lnSpc>
              <a:buFont typeface="Arial"/>
              <a:buNone/>
              <a:defRPr/>
            </a:pPr>
            <a:endParaRPr lang="en-US" altLang="ko-KR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96578" y="4184565"/>
            <a:ext cx="6750844" cy="682710"/>
          </a:xfrm>
          <a:prstGeom prst="rect">
            <a:avLst/>
          </a:prstGeom>
          <a:solidFill>
            <a:srgbClr val="c71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atin typeface="나눔스퀘어"/>
                <a:ea typeface="나눔스퀘어"/>
              </a:rPr>
              <a:t>본 프로젝트를 통해 기본적인 프론트</a:t>
            </a:r>
            <a:r>
              <a:rPr lang="en-US" altLang="ko-KR" sz="1100">
                <a:latin typeface="나눔스퀘어"/>
                <a:ea typeface="나눔스퀘어"/>
              </a:rPr>
              <a:t>,</a:t>
            </a:r>
            <a:r>
              <a:rPr lang="ko-KR" altLang="en-US" sz="1100">
                <a:latin typeface="나눔스퀘어"/>
                <a:ea typeface="나눔스퀘어"/>
              </a:rPr>
              <a:t>백 </a:t>
            </a:r>
            <a:r>
              <a:rPr lang="en-US" altLang="ko-KR" sz="1100">
                <a:latin typeface="나눔스퀘어"/>
                <a:ea typeface="나눔스퀘어"/>
              </a:rPr>
              <a:t>/ </a:t>
            </a:r>
            <a:r>
              <a:rPr lang="ko-KR" altLang="en-US" sz="1100">
                <a:latin typeface="나눔스퀘어"/>
                <a:ea typeface="나눔스퀘어"/>
              </a:rPr>
              <a:t>웹 구현에 필요한 </a:t>
            </a:r>
            <a:r>
              <a:rPr lang="en-US" altLang="ko-KR" sz="1100">
                <a:latin typeface="나눔스퀘어"/>
                <a:ea typeface="나눔스퀘어"/>
              </a:rPr>
              <a:t>API</a:t>
            </a:r>
            <a:r>
              <a:rPr lang="ko-KR" altLang="en-US" sz="1100">
                <a:latin typeface="나눔스퀘어"/>
                <a:ea typeface="나눔스퀘어"/>
              </a:rPr>
              <a:t> 자료 탐색 및 적용의 과정을 경험할 수 있었습니다</a:t>
            </a:r>
            <a:r>
              <a:rPr lang="en-US" altLang="ko-KR" sz="1100">
                <a:latin typeface="나눔스퀘어"/>
                <a:ea typeface="나눔스퀘어"/>
              </a:rPr>
              <a:t>. </a:t>
            </a:r>
            <a:endParaRPr lang="en-US" altLang="ko-KR" sz="1100">
              <a:latin typeface="나눔스퀘어"/>
              <a:ea typeface="나눔스퀘어"/>
            </a:endParaRPr>
          </a:p>
          <a:p>
            <a:pPr algn="ctr">
              <a:defRPr/>
            </a:pPr>
            <a:r>
              <a:rPr lang="ko-KR" altLang="en-US" sz="1100">
                <a:latin typeface="나눔스퀘어"/>
                <a:ea typeface="나눔스퀘어"/>
              </a:rPr>
              <a:t>개발 역량은 다양한 소스에 대한 탐색과 적용 노력을 통해 얻을 수 있다고 생각합니다</a:t>
            </a:r>
            <a:r>
              <a:rPr lang="en-US" altLang="ko-KR" sz="1100">
                <a:latin typeface="나눔스퀘어"/>
                <a:ea typeface="나눔스퀘어"/>
              </a:rPr>
              <a:t>. </a:t>
            </a:r>
            <a:endParaRPr lang="en-US" altLang="ko-KR" sz="1100">
              <a:latin typeface="나눔스퀘어"/>
              <a:ea typeface="나눔스퀘어"/>
            </a:endParaRPr>
          </a:p>
          <a:p>
            <a:pPr algn="ctr">
              <a:defRPr/>
            </a:pPr>
            <a:r>
              <a:rPr lang="ko-KR" altLang="en-US" sz="1300">
                <a:latin typeface="나눔스퀘어 ExtraBold"/>
                <a:ea typeface="나눔스퀘어 ExtraBold"/>
              </a:rPr>
              <a:t>이러한 노력을 웹서비스의 기존 코드 리뷰 및 외부 소스에 대한 적용으로 활용하고자 합니다</a:t>
            </a:r>
            <a:r>
              <a:rPr lang="en-US" altLang="ko-KR" sz="1300">
                <a:latin typeface="나눔스퀘어 ExtraBold"/>
                <a:ea typeface="나눔스퀘어 ExtraBold"/>
              </a:rPr>
              <a:t>. </a:t>
            </a:r>
            <a:endParaRPr lang="en-US" altLang="ko-KR" sz="1300">
              <a:latin typeface="나눔스퀘어 ExtraBold"/>
              <a:ea typeface="나눔스퀘어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96577" y="276224"/>
            <a:ext cx="550359" cy="582569"/>
          </a:xfrm>
          <a:prstGeom prst="rect">
            <a:avLst/>
          </a:prstGeom>
          <a:solidFill>
            <a:srgbClr val="c71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>
                <a:latin typeface="나눔스퀘어 ExtraBold"/>
                <a:ea typeface="나눔스퀘어 ExtraBold"/>
              </a:rPr>
              <a:t>1</a:t>
            </a:r>
            <a:endParaRPr lang="ko-KR" altLang="en-US" sz="2100">
              <a:latin typeface="나눔스퀘어 ExtraBold"/>
              <a:ea typeface="나눔스퀘어 ExtraBold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02541" y="276224"/>
            <a:ext cx="6144880" cy="582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latinLnBrk="1">
              <a:defRPr/>
            </a:pPr>
            <a:r>
              <a:rPr lang="ko-KR" altLang="en-US" sz="1000">
                <a:latin typeface="나눔스퀘어 Bold"/>
                <a:ea typeface="나눔스퀘어 Bold"/>
              </a:rPr>
              <a:t>고등학교 신입생 입학신청 사이트 및 관리자 사이트</a:t>
            </a:r>
            <a:r>
              <a:rPr lang="en-US" altLang="ko-KR" sz="1000">
                <a:latin typeface="나눔스퀘어"/>
                <a:ea typeface="나눔스퀘어"/>
              </a:rPr>
              <a:t> </a:t>
            </a:r>
            <a:r>
              <a:rPr lang="ko-KR" altLang="en-US" sz="1000">
                <a:latin typeface="나눔스퀘어"/>
                <a:ea typeface="나눔스퀘어"/>
              </a:rPr>
              <a:t>통해</a:t>
            </a:r>
            <a:endParaRPr lang="ko-KR" altLang="en-US" sz="1000">
              <a:latin typeface="나눔스퀘어"/>
              <a:ea typeface="나눔스퀘어"/>
            </a:endParaRPr>
          </a:p>
          <a:p>
            <a:pPr lvl="0">
              <a:defRPr/>
            </a:pPr>
            <a:r>
              <a:rPr lang="ko-KR" altLang="en-US" sz="1500">
                <a:latin typeface="나눔스퀘어"/>
                <a:ea typeface="나눔스퀘어 ExtraBold"/>
              </a:rPr>
              <a:t>웹 디자인 </a:t>
            </a:r>
            <a:r>
              <a:rPr lang="en-US" altLang="ko-KR" sz="1500">
                <a:latin typeface="나눔스퀘어"/>
                <a:ea typeface="나눔스퀘어 ExtraBold"/>
              </a:rPr>
              <a:t>/ </a:t>
            </a:r>
            <a:r>
              <a:rPr lang="ko-KR" altLang="en-US" sz="1500">
                <a:latin typeface="나눔스퀘어"/>
                <a:ea typeface="나눔스퀘어 ExtraBold"/>
              </a:rPr>
              <a:t>기능 구현 역량을 갖추고자 노력하였습니다</a:t>
            </a:r>
            <a:r>
              <a:rPr lang="en-US" altLang="ko-KR" sz="1500">
                <a:latin typeface="나눔스퀘어"/>
                <a:ea typeface="나눔스퀘어 ExtraBold"/>
              </a:rPr>
              <a:t>.</a:t>
            </a:r>
            <a:endParaRPr lang="ko-KR" altLang="en-US" sz="1500">
              <a:latin typeface="나눔스퀘어"/>
              <a:ea typeface="나눔스퀘어 ExtraBold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96579" y="958935"/>
            <a:ext cx="2156736" cy="369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latin typeface="나눔스퀘어 Bold"/>
                <a:ea typeface="나눔스퀘어 Bold"/>
              </a:rPr>
              <a:t>1. </a:t>
            </a:r>
            <a:r>
              <a:rPr lang="ko-KR" altLang="en-US" sz="1100">
                <a:latin typeface="나눔스퀘어 Bold"/>
                <a:ea typeface="나눔스퀘어 Bold"/>
              </a:rPr>
              <a:t>요구사항 정의</a:t>
            </a:r>
            <a:endParaRPr lang="en-US" altLang="ko-KR" sz="1100">
              <a:latin typeface="나눔스퀘어 Bold"/>
              <a:ea typeface="나눔스퀘어 Bold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96579" y="1328350"/>
            <a:ext cx="2156736" cy="27864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서비스 목표 기능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입학신청 원서 작성 및 관리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432000" lvl="2" indent="-171450">
              <a:lnSpc>
                <a:spcPct val="150000"/>
              </a:lnSpc>
              <a:buFont typeface="Wingdings"/>
              <a:buChar char="Ø"/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원서 및 성적정보 관리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432000" lvl="2" indent="-171450">
              <a:lnSpc>
                <a:spcPct val="150000"/>
              </a:lnSpc>
              <a:buFont typeface="Wingdings"/>
              <a:buChar char="Ø"/>
              <a:defRPr/>
            </a:pP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개발 데이터 범주 설정</a:t>
            </a:r>
            <a:endParaRPr lang="en-US" altLang="ko-KR" sz="90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</p:txBody>
      </p:sp>
      <p:graphicFrame>
        <p:nvGraphicFramePr>
          <p:cNvPr id="11" name="표 4"/>
          <p:cNvGraphicFramePr>
            <a:graphicFrameLocks noGrp="1"/>
          </p:cNvGraphicFramePr>
          <p:nvPr/>
        </p:nvGraphicFramePr>
        <p:xfrm>
          <a:off x="1315789" y="2354333"/>
          <a:ext cx="1918315" cy="7034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1030"/>
                <a:gridCol w="1297285"/>
              </a:tblGrid>
              <a:tr h="37157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700">
                          <a:latin typeface="나눔스퀘어 Light"/>
                          <a:ea typeface="나눔스퀘어 Light"/>
                        </a:rPr>
                        <a:t>회원정보</a:t>
                      </a:r>
                      <a:endParaRPr lang="ko-KR" altLang="en-US" sz="700">
                        <a:latin typeface="나눔스퀘어 Light"/>
                        <a:ea typeface="나눔스퀘어 Light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700" b="1" i="1" u="sng">
                          <a:latin typeface="나눔스퀘어 Light"/>
                          <a:ea typeface="나눔스퀘어 Light"/>
                        </a:rPr>
                        <a:t>회원 번호</a:t>
                      </a:r>
                      <a:r>
                        <a:rPr lang="en-US" altLang="ko-KR" sz="700"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700">
                          <a:latin typeface="나눔스퀘어 Light"/>
                          <a:ea typeface="나눔스퀘어 Light"/>
                        </a:rPr>
                        <a:t>이메일</a:t>
                      </a:r>
                      <a:r>
                        <a:rPr lang="en-US" altLang="ko-KR" sz="700"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700">
                          <a:latin typeface="나눔스퀘어 Light"/>
                          <a:ea typeface="나눔스퀘어 Light"/>
                        </a:rPr>
                        <a:t>비밀번호</a:t>
                      </a:r>
                      <a:r>
                        <a:rPr lang="en-US" altLang="ko-KR" sz="700"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700">
                          <a:latin typeface="나눔스퀘어 Light"/>
                          <a:ea typeface="나눔스퀘어 Light"/>
                        </a:rPr>
                        <a:t>등</a:t>
                      </a:r>
                      <a:r>
                        <a:rPr lang="en-US" altLang="ko-KR" sz="700">
                          <a:latin typeface="나눔스퀘어 Light"/>
                          <a:ea typeface="나눔스퀘어 Light"/>
                        </a:rPr>
                        <a:t>  </a:t>
                      </a:r>
                      <a:endParaRPr lang="en-US" altLang="ko-KR" sz="700">
                        <a:latin typeface="나눔스퀘어 Light"/>
                        <a:ea typeface="나눔스퀘어 Light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318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700">
                          <a:latin typeface="나눔스퀘어 Light"/>
                          <a:ea typeface="나눔스퀘어 Light"/>
                        </a:rPr>
                        <a:t>성적</a:t>
                      </a:r>
                      <a:endParaRPr lang="ko-KR" altLang="en-US" sz="700">
                        <a:latin typeface="나눔스퀘어 Light"/>
                        <a:ea typeface="나눔스퀘어 Light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700" b="1" i="1" u="sng">
                          <a:latin typeface="나눔스퀘어 Light"/>
                          <a:ea typeface="나눔스퀘어 Light"/>
                        </a:rPr>
                        <a:t>회원 번호</a:t>
                      </a:r>
                      <a:r>
                        <a:rPr lang="en-US" altLang="ko-KR" sz="700" b="1" i="1" u="sng"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en-US" altLang="ko-KR" sz="700"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700">
                          <a:latin typeface="나눔스퀘어 Light"/>
                          <a:ea typeface="나눔스퀘어 Light"/>
                        </a:rPr>
                        <a:t>성적</a:t>
                      </a:r>
                      <a:r>
                        <a:rPr lang="en-US" altLang="ko-KR" sz="700">
                          <a:latin typeface="나눔스퀘어 Light"/>
                          <a:ea typeface="나눔스퀘어 Light"/>
                        </a:rPr>
                        <a:t>  </a:t>
                      </a:r>
                      <a:endParaRPr lang="en-US" altLang="ko-KR" sz="700">
                        <a:latin typeface="나눔스퀘어 Light"/>
                        <a:ea typeface="나눔스퀘어 Light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351558" y="3334872"/>
            <a:ext cx="6518332" cy="6827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00"/>
          </a:p>
        </p:txBody>
      </p:sp>
      <p:sp>
        <p:nvSpPr>
          <p:cNvPr id="2" name="사각형: 둥근 모서리 1"/>
          <p:cNvSpPr/>
          <p:nvPr/>
        </p:nvSpPr>
        <p:spPr>
          <a:xfrm>
            <a:off x="3003798" y="3239667"/>
            <a:ext cx="3153335" cy="1815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주요 개발 환경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51216" y="3412344"/>
            <a:ext cx="1484408" cy="59376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82385" y="3421203"/>
            <a:ext cx="527178" cy="52717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67556" y="3448478"/>
            <a:ext cx="864684" cy="486871"/>
          </a:xfrm>
          <a:prstGeom prst="rect">
            <a:avLst/>
          </a:prstGeom>
        </p:spPr>
      </p:pic>
      <p:pic>
        <p:nvPicPr>
          <p:cNvPr id="31" name="Picture 2" descr="크롬 브라우저, 제로데이 버그를 수정하도록 업데이트 (macOS, 윈도우, 리눅스)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056751" y="3478953"/>
            <a:ext cx="623847" cy="460545"/>
          </a:xfrm>
          <a:prstGeom prst="rect">
            <a:avLst/>
          </a:prstGeom>
          <a:noFill/>
        </p:spPr>
      </p:pic>
      <p:sp>
        <p:nvSpPr>
          <p:cNvPr id="32" name="직사각형 25"/>
          <p:cNvSpPr/>
          <p:nvPr/>
        </p:nvSpPr>
        <p:spPr>
          <a:xfrm>
            <a:off x="3463401" y="1249843"/>
            <a:ext cx="2217197" cy="1807960"/>
          </a:xfrm>
          <a:prstGeom prst="rect">
            <a:avLst/>
          </a:prstGeom>
          <a:noFill/>
          <a:ln w="28575">
            <a:solidFill>
              <a:srgbClr val="c7123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00"/>
          </a:p>
        </p:txBody>
      </p:sp>
      <p:sp>
        <p:nvSpPr>
          <p:cNvPr id="33" name="직사각형 25"/>
          <p:cNvSpPr/>
          <p:nvPr/>
        </p:nvSpPr>
        <p:spPr>
          <a:xfrm>
            <a:off x="5756222" y="1249843"/>
            <a:ext cx="2225663" cy="1807960"/>
          </a:xfrm>
          <a:prstGeom prst="rect">
            <a:avLst/>
          </a:prstGeom>
          <a:noFill/>
          <a:ln w="28575">
            <a:solidFill>
              <a:srgbClr val="c7123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00"/>
          </a:p>
        </p:txBody>
      </p:sp>
      <p:sp>
        <p:nvSpPr>
          <p:cNvPr id="34" name="사각형: 둥근 모서리 26"/>
          <p:cNvSpPr/>
          <p:nvPr/>
        </p:nvSpPr>
        <p:spPr>
          <a:xfrm rot="20928728">
            <a:off x="4742272" y="1690876"/>
            <a:ext cx="961884" cy="218950"/>
          </a:xfrm>
          <a:prstGeom prst="roundRect">
            <a:avLst>
              <a:gd name="adj" fmla="val 50000"/>
            </a:avLst>
          </a:prstGeom>
          <a:solidFill>
            <a:srgbClr val="c7123b">
              <a:alpha val="18000"/>
            </a:srgbClr>
          </a:solidFill>
          <a:ln w="28575">
            <a:solidFill>
              <a:srgbClr val="c71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rgbClr val="c7123b"/>
                </a:solidFill>
                <a:latin typeface="나눔스퀘어 Bold"/>
                <a:ea typeface="나눔스퀘어 Bold"/>
              </a:rPr>
              <a:t>MY ROLE</a:t>
            </a:r>
            <a:endParaRPr lang="ko-KR" altLang="en-US" sz="1100">
              <a:solidFill>
                <a:srgbClr val="c7123b"/>
              </a:solidFill>
              <a:latin typeface="나눔스퀘어 Bold"/>
              <a:ea typeface="나눔스퀘어 Bold"/>
            </a:endParaRPr>
          </a:p>
        </p:txBody>
      </p:sp>
      <p:sp>
        <p:nvSpPr>
          <p:cNvPr id="36" name="사각형: 둥근 모서리 26"/>
          <p:cNvSpPr/>
          <p:nvPr/>
        </p:nvSpPr>
        <p:spPr>
          <a:xfrm rot="20928728">
            <a:off x="7028621" y="2189557"/>
            <a:ext cx="961884" cy="218950"/>
          </a:xfrm>
          <a:prstGeom prst="roundRect">
            <a:avLst>
              <a:gd name="adj" fmla="val 50000"/>
            </a:avLst>
          </a:prstGeom>
          <a:solidFill>
            <a:srgbClr val="c7123b">
              <a:alpha val="18000"/>
            </a:srgbClr>
          </a:solidFill>
          <a:ln w="28575">
            <a:solidFill>
              <a:srgbClr val="c71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rgbClr val="c7123b"/>
                </a:solidFill>
                <a:latin typeface="나눔스퀘어 Bold"/>
                <a:ea typeface="나눔스퀘어 Bold"/>
              </a:rPr>
              <a:t>MY ROLE</a:t>
            </a:r>
            <a:endParaRPr lang="ko-KR" altLang="en-US" sz="1100">
              <a:solidFill>
                <a:srgbClr val="c7123b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131840" y="3468989"/>
            <a:ext cx="888304" cy="466359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269626" y="3474804"/>
            <a:ext cx="460545" cy="460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215114" y="958935"/>
            <a:ext cx="3334195" cy="369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atin typeface="나눔스퀘어 Bold"/>
                <a:ea typeface="나눔스퀘어 Bold"/>
              </a:rPr>
              <a:t>로그인 </a:t>
            </a:r>
            <a:r>
              <a:rPr lang="en-US" altLang="ko-KR" sz="1100">
                <a:latin typeface="나눔스퀘어 Bold"/>
                <a:ea typeface="나눔스퀘어 Bold"/>
              </a:rPr>
              <a:t>Ajax</a:t>
            </a:r>
            <a:r>
              <a:rPr lang="ko-KR" altLang="en-US" sz="1100">
                <a:latin typeface="나눔스퀘어 Bold"/>
                <a:ea typeface="나눔스퀘어 Bold"/>
              </a:rPr>
              <a:t> 코드</a:t>
            </a:r>
            <a:endParaRPr lang="ko-KR" altLang="en-US" sz="1100">
              <a:latin typeface="나눔스퀘어 Bold"/>
              <a:ea typeface="나눔스퀘어 Bold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93389" y="958935"/>
            <a:ext cx="3334195" cy="369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atin typeface="나눔스퀘어 Bold"/>
                <a:ea typeface="나눔스퀘어 Bold"/>
              </a:rPr>
              <a:t>로그인 페이지</a:t>
            </a:r>
            <a:endParaRPr lang="ko-KR" altLang="en-US" sz="1100">
              <a:latin typeface="나눔스퀘어 Bold"/>
              <a:ea typeface="나눔스퀘어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96577" y="276224"/>
            <a:ext cx="550359" cy="582569"/>
          </a:xfrm>
          <a:prstGeom prst="rect">
            <a:avLst/>
          </a:prstGeom>
          <a:solidFill>
            <a:srgbClr val="c71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>
                <a:latin typeface="나눔스퀘어 ExtraBold"/>
                <a:ea typeface="나눔스퀘어 ExtraBold"/>
              </a:rPr>
              <a:t>1</a:t>
            </a:r>
            <a:r>
              <a:rPr lang="en-US" altLang="ko-KR" sz="1300">
                <a:latin typeface="나눔스퀘어 ExtraBold"/>
                <a:ea typeface="나눔스퀘어 ExtraBold"/>
              </a:rPr>
              <a:t>-1</a:t>
            </a:r>
            <a:endParaRPr lang="ko-KR" altLang="en-US" sz="1300">
              <a:latin typeface="나눔스퀘어 ExtraBold"/>
              <a:ea typeface="나눔스퀘어 ExtraBold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02541" y="276224"/>
            <a:ext cx="6144880" cy="582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latin typeface="나눔스퀘어"/>
                <a:ea typeface="나눔스퀘어"/>
              </a:rPr>
              <a:t>Ajax </a:t>
            </a:r>
            <a:r>
              <a:rPr lang="ko-KR" altLang="en-US" sz="1500">
                <a:latin typeface="나눔스퀘어"/>
                <a:ea typeface="나눔스퀘어"/>
              </a:rPr>
              <a:t>를 통한 로그인</a:t>
            </a:r>
            <a:r>
              <a:rPr lang="en-US" altLang="ko-KR" sz="1500">
                <a:latin typeface="나눔스퀘어"/>
                <a:ea typeface="나눔스퀘어"/>
              </a:rPr>
              <a:t>,</a:t>
            </a:r>
            <a:r>
              <a:rPr lang="ko-KR" altLang="en-US" sz="1500">
                <a:latin typeface="나눔스퀘어"/>
                <a:ea typeface="나눔스퀘어"/>
              </a:rPr>
              <a:t> 비밀번호 찾기 서비스 개발을 통해</a:t>
            </a:r>
            <a:endParaRPr lang="ko-KR" altLang="en-US" sz="1500">
              <a:latin typeface="나눔스퀘어"/>
              <a:ea typeface="나눔스퀘어"/>
            </a:endParaRPr>
          </a:p>
          <a:p>
            <a:pPr algn="ctr">
              <a:defRPr/>
            </a:pPr>
            <a:r>
              <a:rPr lang="ko-KR" altLang="en-US" sz="1500">
                <a:latin typeface="나눔스퀘어"/>
                <a:ea typeface="나눔스퀘어"/>
              </a:rPr>
              <a:t>프론트</a:t>
            </a:r>
            <a:r>
              <a:rPr lang="en-US" altLang="ko-KR" sz="1500">
                <a:latin typeface="나눔스퀘어"/>
                <a:ea typeface="나눔스퀘어"/>
              </a:rPr>
              <a:t>,</a:t>
            </a:r>
            <a:r>
              <a:rPr lang="ko-KR" altLang="en-US" sz="1500">
                <a:latin typeface="나눔스퀘어"/>
                <a:ea typeface="나눔스퀘어"/>
              </a:rPr>
              <a:t>백 엔드 개발 역량을 갖추고자 노력하였습니다</a:t>
            </a:r>
            <a:r>
              <a:rPr lang="en-US" altLang="ko-KR" sz="1500">
                <a:latin typeface="나눔스퀘어"/>
                <a:ea typeface="나눔스퀘어"/>
              </a:rPr>
              <a:t>.</a:t>
            </a:r>
            <a:r>
              <a:rPr lang="ko-KR" altLang="en-US" sz="1500">
                <a:latin typeface="나눔스퀘어"/>
                <a:ea typeface="나눔스퀘어"/>
              </a:rPr>
              <a:t> </a:t>
            </a:r>
            <a:endParaRPr lang="ko-KR" altLang="en-US" sz="1500">
              <a:latin typeface="나눔스퀘어"/>
              <a:ea typeface="나눔스퀘어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15114" y="3716382"/>
            <a:ext cx="3334195" cy="11508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900">
                <a:solidFill>
                  <a:srgbClr val="324d5c"/>
                </a:solidFill>
                <a:latin typeface="나눔스퀘어"/>
                <a:ea typeface="나눔스퀘어"/>
              </a:rPr>
              <a:t>Ajax</a:t>
            </a:r>
            <a:r>
              <a:rPr lang="ko-KR" altLang="en-US" sz="900">
                <a:solidFill>
                  <a:srgbClr val="324d5c"/>
                </a:solidFill>
                <a:latin typeface="나눔스퀘어"/>
                <a:ea typeface="나눔스퀘어"/>
              </a:rPr>
              <a:t> 비동기 활용 데이터 전송 및 결과값 리턴</a:t>
            </a:r>
            <a:endParaRPr lang="ko-KR" altLang="en-US" sz="900">
              <a:solidFill>
                <a:srgbClr val="324d5c"/>
              </a:solidFill>
              <a:latin typeface="나눔스퀘어"/>
              <a:ea typeface="나눔스퀘어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00163" y="3713625"/>
            <a:ext cx="3334195" cy="11508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900">
                <a:solidFill>
                  <a:srgbClr val="324d5c"/>
                </a:solidFill>
                <a:latin typeface="나눔스퀘어"/>
                <a:ea typeface="나눔스퀘어"/>
              </a:rPr>
              <a:t>로그인</a:t>
            </a:r>
            <a:r>
              <a:rPr lang="en-US" altLang="ko-KR" sz="900">
                <a:solidFill>
                  <a:srgbClr val="324d5c"/>
                </a:solidFill>
                <a:latin typeface="나눔스퀘어"/>
                <a:ea typeface="나눔스퀘어"/>
              </a:rPr>
              <a:t>,</a:t>
            </a:r>
            <a:r>
              <a:rPr lang="ko-KR" altLang="en-US" sz="900">
                <a:solidFill>
                  <a:srgbClr val="324d5c"/>
                </a:solidFill>
                <a:latin typeface="나눔스퀘어"/>
                <a:ea typeface="나눔스퀘어"/>
              </a:rPr>
              <a:t> 비밀번호 찾기 기능</a:t>
            </a:r>
            <a:br>
              <a:rPr lang="en-US" altLang="ko-KR" sz="900">
                <a:solidFill>
                  <a:srgbClr val="324d5c"/>
                </a:solidFill>
                <a:latin typeface="나눔스퀘어"/>
                <a:ea typeface="나눔스퀘어"/>
              </a:rPr>
            </a:br>
            <a:endParaRPr lang="en-US" altLang="ko-KR" sz="900">
              <a:solidFill>
                <a:srgbClr val="324d5c"/>
              </a:solidFill>
              <a:latin typeface="나눔스퀘어"/>
              <a:ea typeface="나눔스퀘어"/>
            </a:endParaRPr>
          </a:p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900">
                <a:solidFill>
                  <a:srgbClr val="324d5c"/>
                </a:solidFill>
                <a:latin typeface="나눔스퀘어"/>
                <a:ea typeface="나눔스퀘어"/>
              </a:rPr>
              <a:t>로그인시 작성한 원서화면으로 이동</a:t>
            </a:r>
            <a:r>
              <a:rPr lang="en-US" altLang="ko-KR" sz="900">
                <a:solidFill>
                  <a:srgbClr val="324d5c"/>
                </a:solidFill>
                <a:latin typeface="나눔스퀘어"/>
                <a:ea typeface="나눔스퀘어"/>
              </a:rPr>
              <a:t>,</a:t>
            </a:r>
            <a:r>
              <a:rPr lang="ko-KR" altLang="en-US" sz="900">
                <a:solidFill>
                  <a:srgbClr val="324d5c"/>
                </a:solidFill>
                <a:latin typeface="나눔스퀘어"/>
                <a:ea typeface="나눔스퀘어"/>
              </a:rPr>
              <a:t> 비밀번호 찾기 클릭시</a:t>
            </a:r>
            <a:br>
              <a:rPr lang="ko-KR" altLang="en-US" sz="900">
                <a:solidFill>
                  <a:srgbClr val="324d5c"/>
                </a:solidFill>
                <a:latin typeface="나눔스퀘어"/>
                <a:ea typeface="나눔스퀘어"/>
              </a:rPr>
            </a:br>
            <a:r>
              <a:rPr lang="ko-KR" altLang="en-US" sz="900">
                <a:solidFill>
                  <a:srgbClr val="324d5c"/>
                </a:solidFill>
                <a:latin typeface="나눔스퀘어"/>
                <a:ea typeface="나눔스퀘어"/>
              </a:rPr>
              <a:t>숨겨진 모달창이 보여지며 핸드폰 </a:t>
            </a:r>
            <a:r>
              <a:rPr lang="en-US" altLang="ko-KR" sz="900">
                <a:solidFill>
                  <a:srgbClr val="324d5c"/>
                </a:solidFill>
                <a:latin typeface="나눔스퀘어"/>
                <a:ea typeface="나눔스퀘어"/>
              </a:rPr>
              <a:t>SMS</a:t>
            </a:r>
            <a:r>
              <a:rPr lang="ko-KR" altLang="en-US" sz="900">
                <a:solidFill>
                  <a:srgbClr val="324d5c"/>
                </a:solidFill>
                <a:latin typeface="나눔스퀘어"/>
                <a:ea typeface="나눔스퀘어"/>
              </a:rPr>
              <a:t> 인증 및 비밀번호 재설정</a:t>
            </a:r>
            <a:endParaRPr lang="ko-KR" altLang="en-US" sz="900">
              <a:solidFill>
                <a:srgbClr val="324d5c"/>
              </a:solidFill>
              <a:latin typeface="나눔스퀘어"/>
              <a:ea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15114" y="1328351"/>
            <a:ext cx="3334195" cy="35389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93389" y="1328351"/>
            <a:ext cx="3334195" cy="35389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00163" y="1328351"/>
            <a:ext cx="3334195" cy="2382515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5114" y="1328351"/>
            <a:ext cx="3334195" cy="2388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215114" y="958935"/>
            <a:ext cx="3334195" cy="369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latin typeface="나눔스퀘어 Bold"/>
                <a:ea typeface="나눔스퀘어 Bold"/>
              </a:rPr>
              <a:t>학교검색 </a:t>
            </a:r>
            <a:r>
              <a:rPr lang="en-US" altLang="ko-KR" sz="1200">
                <a:latin typeface="나눔스퀘어 Bold"/>
                <a:ea typeface="나눔스퀘어 Bold"/>
              </a:rPr>
              <a:t>API</a:t>
            </a:r>
            <a:r>
              <a:rPr lang="ko-KR" altLang="en-US" sz="1200">
                <a:latin typeface="나눔스퀘어 Bold"/>
                <a:ea typeface="나눔스퀘어 Bold"/>
              </a:rPr>
              <a:t> 코드</a:t>
            </a:r>
            <a:endParaRPr lang="ko-KR" altLang="en-US" sz="1200">
              <a:latin typeface="나눔스퀘어 Bold"/>
              <a:ea typeface="나눔스퀘어 Bold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93389" y="958935"/>
            <a:ext cx="3334195" cy="369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latin typeface="나눔스퀘어 Bold"/>
                <a:ea typeface="나눔스퀘어 Bold"/>
              </a:rPr>
              <a:t>입학원서 작성 및 수정 페이지</a:t>
            </a:r>
            <a:endParaRPr lang="ko-KR" altLang="en-US" sz="1200">
              <a:latin typeface="나눔스퀘어 Bold"/>
              <a:ea typeface="나눔스퀘어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96577" y="276224"/>
            <a:ext cx="550359" cy="582569"/>
          </a:xfrm>
          <a:prstGeom prst="rect">
            <a:avLst/>
          </a:prstGeom>
          <a:solidFill>
            <a:srgbClr val="c71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200">
                <a:latin typeface="나눔스퀘어 ExtraBold"/>
                <a:ea typeface="나눔스퀘어 ExtraBold"/>
              </a:rPr>
              <a:t>1</a:t>
            </a:r>
            <a:r>
              <a:rPr lang="en-US" altLang="ko-KR" sz="1400">
                <a:latin typeface="나눔스퀘어 ExtraBold"/>
                <a:ea typeface="나눔스퀘어 ExtraBold"/>
              </a:rPr>
              <a:t>-2</a:t>
            </a:r>
            <a:endParaRPr lang="en-US" altLang="ko-KR" sz="1400">
              <a:latin typeface="나눔스퀘어 ExtraBold"/>
              <a:ea typeface="나눔스퀘어 ExtraBold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02541" y="276224"/>
            <a:ext cx="6144880" cy="582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latin typeface="나눔스퀘어"/>
                <a:ea typeface="나눔스퀘어"/>
              </a:rPr>
              <a:t>Ajax, API </a:t>
            </a:r>
            <a:r>
              <a:rPr lang="ko-KR" altLang="en-US" sz="1600">
                <a:latin typeface="나눔스퀘어"/>
                <a:ea typeface="나눔스퀘어"/>
              </a:rPr>
              <a:t>를 통한 원서 작성 및 주소</a:t>
            </a:r>
            <a:r>
              <a:rPr lang="en-US" altLang="ko-KR" sz="1600">
                <a:latin typeface="나눔스퀘어"/>
                <a:ea typeface="나눔스퀘어"/>
              </a:rPr>
              <a:t>,</a:t>
            </a:r>
            <a:r>
              <a:rPr lang="ko-KR" altLang="en-US" sz="1600">
                <a:latin typeface="나눔스퀘어"/>
                <a:ea typeface="나눔스퀘어"/>
              </a:rPr>
              <a:t> 학교검색 서비스 개발을 통해</a:t>
            </a:r>
            <a:endParaRPr lang="ko-KR" altLang="en-US" sz="1600">
              <a:latin typeface="나눔스퀘어"/>
              <a:ea typeface="나눔스퀘어"/>
            </a:endParaRPr>
          </a:p>
          <a:p>
            <a:pPr algn="ctr">
              <a:defRPr/>
            </a:pPr>
            <a:r>
              <a:rPr lang="ko-KR" altLang="en-US" sz="1600">
                <a:latin typeface="나눔스퀘어"/>
                <a:ea typeface="나눔스퀘어"/>
              </a:rPr>
              <a:t>프론트</a:t>
            </a:r>
            <a:r>
              <a:rPr lang="en-US" altLang="ko-KR" sz="1600">
                <a:latin typeface="나눔스퀘어"/>
                <a:ea typeface="나눔스퀘어"/>
              </a:rPr>
              <a:t>,</a:t>
            </a:r>
            <a:r>
              <a:rPr lang="ko-KR" altLang="en-US" sz="1600">
                <a:latin typeface="나눔스퀘어"/>
                <a:ea typeface="나눔스퀘어"/>
              </a:rPr>
              <a:t>백 엔드 개발 역량을 갖추고자 노력하였습니다</a:t>
            </a:r>
            <a:r>
              <a:rPr lang="en-US" altLang="ko-KR" sz="1600">
                <a:latin typeface="나눔스퀘어"/>
                <a:ea typeface="나눔스퀘어"/>
              </a:rPr>
              <a:t>.</a:t>
            </a:r>
            <a:r>
              <a:rPr lang="ko-KR" altLang="en-US" sz="1600">
                <a:latin typeface="나눔스퀘어"/>
                <a:ea typeface="나눔스퀘어"/>
              </a:rPr>
              <a:t> </a:t>
            </a:r>
            <a:endParaRPr lang="ko-KR" altLang="en-US" sz="1600">
              <a:latin typeface="나눔스퀘어"/>
              <a:ea typeface="나눔스퀘어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15114" y="3716382"/>
            <a:ext cx="3334195" cy="11508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검색시 입력받은 데이터를 통해 </a:t>
            </a:r>
            <a:r>
              <a:rPr lang="en-US" altLang="ko-KR" sz="1000">
                <a:solidFill>
                  <a:srgbClr val="324d5c"/>
                </a:solidFill>
                <a:latin typeface="나눔스퀘어"/>
                <a:ea typeface="나눔스퀘어"/>
              </a:rPr>
              <a:t>API</a:t>
            </a: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 </a:t>
            </a:r>
            <a:r>
              <a:rPr lang="en-US" altLang="ko-KR" sz="1000">
                <a:solidFill>
                  <a:srgbClr val="324d5c"/>
                </a:solidFill>
                <a:latin typeface="나눔스퀘어"/>
                <a:ea typeface="나눔스퀘어"/>
              </a:rPr>
              <a:t>url </a:t>
            </a: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요청 후 리턴값 출력</a:t>
            </a:r>
            <a:endParaRPr lang="ko-KR" altLang="en-US" sz="1000">
              <a:solidFill>
                <a:srgbClr val="324d5c"/>
              </a:solidFill>
              <a:latin typeface="나눔스퀘어"/>
              <a:ea typeface="나눔스퀘어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00163" y="3713625"/>
            <a:ext cx="3334195" cy="11508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입학원서 사진등록</a:t>
            </a:r>
            <a:r>
              <a:rPr lang="en-US" altLang="ko-KR" sz="1000">
                <a:solidFill>
                  <a:srgbClr val="324d5c"/>
                </a:solidFill>
                <a:latin typeface="나눔스퀘어"/>
                <a:ea typeface="나눔스퀘어"/>
              </a:rPr>
              <a:t>,</a:t>
            </a: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 정보 저장 및 수정</a:t>
            </a:r>
            <a:endParaRPr lang="ko-KR" altLang="en-US" sz="1000">
              <a:solidFill>
                <a:srgbClr val="324d5c"/>
              </a:solidFill>
              <a:latin typeface="나눔스퀘어"/>
              <a:ea typeface="나눔스퀘어"/>
            </a:endParaRPr>
          </a:p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1000">
                <a:solidFill>
                  <a:srgbClr val="324d5c"/>
                </a:solidFill>
                <a:latin typeface="나눔스퀘어"/>
                <a:ea typeface="나눔스퀘어"/>
              </a:rPr>
              <a:t>API</a:t>
            </a: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 활용 주소 검색 및 학교 검색</a:t>
            </a:r>
            <a:endParaRPr lang="ko-KR" altLang="en-US" sz="1000">
              <a:solidFill>
                <a:srgbClr val="324d5c"/>
              </a:solidFill>
              <a:latin typeface="나눔스퀘어"/>
              <a:ea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15114" y="1328351"/>
            <a:ext cx="3334195" cy="35389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93389" y="1328351"/>
            <a:ext cx="3334195" cy="35389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00163" y="1328351"/>
            <a:ext cx="3327421" cy="2385274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5114" y="1328351"/>
            <a:ext cx="3327268" cy="2385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215114" y="958935"/>
            <a:ext cx="3334195" cy="369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latin typeface="나눔스퀘어 Bold"/>
                <a:ea typeface="나눔스퀘어 Bold"/>
              </a:rPr>
              <a:t>점수 환산 후 </a:t>
            </a:r>
            <a:r>
              <a:rPr lang="en-US" altLang="ko-KR" sz="1200">
                <a:latin typeface="나눔스퀘어 Bold"/>
                <a:ea typeface="나눔스퀘어 Bold"/>
              </a:rPr>
              <a:t>Ajax</a:t>
            </a:r>
            <a:r>
              <a:rPr lang="ko-KR" altLang="en-US" sz="1200">
                <a:latin typeface="나눔스퀘어 Bold"/>
                <a:ea typeface="나눔스퀘어 Bold"/>
              </a:rPr>
              <a:t> 전송 코드</a:t>
            </a:r>
            <a:endParaRPr lang="ko-KR" altLang="en-US" sz="1200">
              <a:latin typeface="나눔스퀘어 Bold"/>
              <a:ea typeface="나눔스퀘어 Bold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93389" y="958935"/>
            <a:ext cx="3334195" cy="369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latin typeface="나눔스퀘어 Bold"/>
                <a:ea typeface="나눔스퀘어 Bold"/>
              </a:rPr>
              <a:t>성적입력 및 수정 페이지</a:t>
            </a:r>
            <a:endParaRPr lang="ko-KR" altLang="en-US" sz="1200">
              <a:latin typeface="나눔스퀘어 Bold"/>
              <a:ea typeface="나눔스퀘어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96577" y="276224"/>
            <a:ext cx="550359" cy="582569"/>
          </a:xfrm>
          <a:prstGeom prst="rect">
            <a:avLst/>
          </a:prstGeom>
          <a:solidFill>
            <a:srgbClr val="c71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200">
                <a:latin typeface="나눔스퀘어 ExtraBold"/>
                <a:ea typeface="나눔스퀘어 ExtraBold"/>
              </a:rPr>
              <a:t>1</a:t>
            </a:r>
            <a:r>
              <a:rPr lang="en-US" altLang="ko-KR" sz="1400">
                <a:latin typeface="나눔스퀘어 ExtraBold"/>
                <a:ea typeface="나눔스퀘어 ExtraBold"/>
              </a:rPr>
              <a:t>-3</a:t>
            </a:r>
            <a:endParaRPr lang="en-US" altLang="ko-KR" sz="1400">
              <a:latin typeface="나눔스퀘어 ExtraBold"/>
              <a:ea typeface="나눔스퀘어 ExtraBold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02541" y="276224"/>
            <a:ext cx="6144880" cy="582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latin typeface="나눔스퀘어"/>
                <a:ea typeface="나눔스퀘어"/>
              </a:rPr>
              <a:t>Ajax, JavaScript </a:t>
            </a:r>
            <a:r>
              <a:rPr lang="ko-KR" altLang="en-US" sz="1600">
                <a:latin typeface="나눔스퀘어"/>
                <a:ea typeface="나눔스퀘어"/>
              </a:rPr>
              <a:t>를 통한 성적계산 및 입력 저장 서비스 개발을 통해</a:t>
            </a:r>
            <a:endParaRPr lang="ko-KR" altLang="en-US" sz="1600">
              <a:latin typeface="나눔스퀘어"/>
              <a:ea typeface="나눔스퀘어"/>
            </a:endParaRPr>
          </a:p>
          <a:p>
            <a:pPr algn="ctr">
              <a:defRPr/>
            </a:pPr>
            <a:r>
              <a:rPr lang="ko-KR" altLang="en-US" sz="1600">
                <a:latin typeface="나눔스퀘어"/>
                <a:ea typeface="나눔스퀘어"/>
              </a:rPr>
              <a:t>프론트</a:t>
            </a:r>
            <a:r>
              <a:rPr lang="en-US" altLang="ko-KR" sz="1600">
                <a:latin typeface="나눔스퀘어"/>
                <a:ea typeface="나눔스퀘어"/>
              </a:rPr>
              <a:t>,</a:t>
            </a:r>
            <a:r>
              <a:rPr lang="ko-KR" altLang="en-US" sz="1600">
                <a:latin typeface="나눔스퀘어"/>
                <a:ea typeface="나눔스퀘어"/>
              </a:rPr>
              <a:t>백 엔드 개발 역량을 갖추고자 노력하였습니다</a:t>
            </a:r>
            <a:r>
              <a:rPr lang="en-US" altLang="ko-KR" sz="1600">
                <a:latin typeface="나눔스퀘어"/>
                <a:ea typeface="나눔스퀘어"/>
              </a:rPr>
              <a:t>.</a:t>
            </a:r>
            <a:r>
              <a:rPr lang="ko-KR" altLang="en-US" sz="1600">
                <a:latin typeface="나눔스퀘어"/>
                <a:ea typeface="나눔스퀘어"/>
              </a:rPr>
              <a:t> </a:t>
            </a:r>
            <a:endParaRPr lang="ko-KR" altLang="en-US" sz="1600">
              <a:latin typeface="나눔스퀘어"/>
              <a:ea typeface="나눔스퀘어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15114" y="3716382"/>
            <a:ext cx="3334195" cy="11508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입력받은 데이터 확인 후 점수로 환산 </a:t>
            </a:r>
            <a:r>
              <a:rPr lang="en-US" altLang="ko-KR" sz="1000">
                <a:solidFill>
                  <a:srgbClr val="324d5c"/>
                </a:solidFill>
                <a:latin typeface="나눔스퀘어"/>
                <a:ea typeface="나눔스퀘어"/>
              </a:rPr>
              <a:t>Ajax</a:t>
            </a: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 활용 </a:t>
            </a:r>
            <a:r>
              <a:rPr lang="en-US" altLang="ko-KR" sz="1000">
                <a:solidFill>
                  <a:srgbClr val="324d5c"/>
                </a:solidFill>
                <a:latin typeface="나눔스퀘어"/>
                <a:ea typeface="나눔스퀘어"/>
              </a:rPr>
              <a:t>Controller</a:t>
            </a: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로 데이터 전송</a:t>
            </a:r>
            <a:endParaRPr lang="ko-KR" altLang="en-US" sz="1000">
              <a:solidFill>
                <a:srgbClr val="324d5c"/>
              </a:solidFill>
              <a:latin typeface="나눔스퀘어"/>
              <a:ea typeface="나눔스퀘어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00163" y="3713625"/>
            <a:ext cx="3334195" cy="11508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성적 입력 및 기준에 맞춰 점수 환산</a:t>
            </a:r>
            <a:endParaRPr lang="ko-KR" altLang="en-US" sz="1000">
              <a:solidFill>
                <a:srgbClr val="324d5c"/>
              </a:solidFill>
              <a:latin typeface="나눔스퀘어"/>
              <a:ea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15114" y="1328351"/>
            <a:ext cx="3334195" cy="35389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93389" y="1328351"/>
            <a:ext cx="3334195" cy="35389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00163" y="1328351"/>
            <a:ext cx="3327421" cy="2378123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5114" y="1328351"/>
            <a:ext cx="3334195" cy="2378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215114" y="958935"/>
            <a:ext cx="3334195" cy="369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latin typeface="나눔스퀘어 Bold"/>
                <a:ea typeface="나눔스퀘어 Bold"/>
              </a:rPr>
              <a:t>canvas</a:t>
            </a:r>
            <a:r>
              <a:rPr lang="ko-KR" altLang="en-US" sz="1200">
                <a:latin typeface="나눔스퀘어 Bold"/>
                <a:ea typeface="나눔스퀘어 Bold"/>
              </a:rPr>
              <a:t> </a:t>
            </a:r>
            <a:r>
              <a:rPr lang="en-US" altLang="ko-KR" sz="1200">
                <a:latin typeface="나눔스퀘어 Bold"/>
                <a:ea typeface="나눔스퀘어 Bold"/>
              </a:rPr>
              <a:t>pdf</a:t>
            </a:r>
            <a:r>
              <a:rPr lang="ko-KR" altLang="en-US" sz="1200">
                <a:latin typeface="나눔스퀘어 Bold"/>
                <a:ea typeface="나눔스퀘어 Bold"/>
              </a:rPr>
              <a:t> 변환 코드</a:t>
            </a:r>
            <a:endParaRPr lang="ko-KR" altLang="en-US" sz="1200">
              <a:latin typeface="나눔스퀘어 Bold"/>
              <a:ea typeface="나눔스퀘어 Bold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93389" y="958935"/>
            <a:ext cx="3334195" cy="369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latin typeface="나눔스퀘어 Bold"/>
                <a:ea typeface="나눔스퀘어 Bold"/>
              </a:rPr>
              <a:t>성적파일 다운로드 페이지</a:t>
            </a:r>
            <a:endParaRPr lang="ko-KR" altLang="en-US" sz="1200">
              <a:latin typeface="나눔스퀘어 Bold"/>
              <a:ea typeface="나눔스퀘어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96577" y="276224"/>
            <a:ext cx="550359" cy="582569"/>
          </a:xfrm>
          <a:prstGeom prst="rect">
            <a:avLst/>
          </a:prstGeom>
          <a:solidFill>
            <a:srgbClr val="c71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200">
                <a:latin typeface="나눔스퀘어 ExtraBold"/>
                <a:ea typeface="나눔스퀘어 ExtraBold"/>
              </a:rPr>
              <a:t>1</a:t>
            </a:r>
            <a:r>
              <a:rPr lang="en-US" altLang="ko-KR" sz="1400">
                <a:latin typeface="나눔스퀘어 ExtraBold"/>
                <a:ea typeface="나눔스퀘어 ExtraBold"/>
              </a:rPr>
              <a:t>-4</a:t>
            </a:r>
            <a:endParaRPr lang="en-US" altLang="ko-KR" sz="1400">
              <a:latin typeface="나눔스퀘어 ExtraBold"/>
              <a:ea typeface="나눔스퀘어 ExtraBold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02541" y="276224"/>
            <a:ext cx="6144880" cy="582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latin typeface="나눔스퀘어"/>
                <a:ea typeface="나눔스퀘어"/>
              </a:rPr>
              <a:t>Ajax,</a:t>
            </a:r>
            <a:r>
              <a:rPr lang="ko-KR" altLang="en-US" sz="1600">
                <a:latin typeface="나눔스퀘어"/>
                <a:ea typeface="나눔스퀘어"/>
              </a:rPr>
              <a:t> </a:t>
            </a:r>
            <a:r>
              <a:rPr lang="en-US" altLang="ko-KR" sz="1600">
                <a:latin typeface="나눔스퀘어"/>
                <a:ea typeface="나눔스퀘어"/>
              </a:rPr>
              <a:t>canvas </a:t>
            </a:r>
            <a:r>
              <a:rPr lang="ko-KR" altLang="en-US" sz="1600">
                <a:latin typeface="나눔스퀘어"/>
                <a:ea typeface="나눔스퀘어"/>
              </a:rPr>
              <a:t>를 통한 성적확인서 출력 서비스 개발을 통해</a:t>
            </a:r>
            <a:endParaRPr lang="ko-KR" altLang="en-US" sz="1600">
              <a:latin typeface="나눔스퀘어"/>
              <a:ea typeface="나눔스퀘어"/>
            </a:endParaRPr>
          </a:p>
          <a:p>
            <a:pPr algn="ctr">
              <a:defRPr/>
            </a:pPr>
            <a:r>
              <a:rPr lang="ko-KR" altLang="en-US" sz="1600">
                <a:latin typeface="나눔스퀘어"/>
                <a:ea typeface="나눔스퀘어"/>
              </a:rPr>
              <a:t>프론트</a:t>
            </a:r>
            <a:r>
              <a:rPr lang="en-US" altLang="ko-KR" sz="1600">
                <a:latin typeface="나눔스퀘어"/>
                <a:ea typeface="나눔스퀘어"/>
              </a:rPr>
              <a:t>,</a:t>
            </a:r>
            <a:r>
              <a:rPr lang="ko-KR" altLang="en-US" sz="1600">
                <a:latin typeface="나눔스퀘어"/>
                <a:ea typeface="나눔스퀘어"/>
              </a:rPr>
              <a:t>백 엔드 개발 역량을 갖추고자 노력하였습니다</a:t>
            </a:r>
            <a:r>
              <a:rPr lang="en-US" altLang="ko-KR" sz="1600">
                <a:latin typeface="나눔스퀘어"/>
                <a:ea typeface="나눔스퀘어"/>
              </a:rPr>
              <a:t>.</a:t>
            </a:r>
            <a:r>
              <a:rPr lang="ko-KR" altLang="en-US" sz="1600">
                <a:latin typeface="나눔스퀘어"/>
                <a:ea typeface="나눔스퀘어"/>
              </a:rPr>
              <a:t> </a:t>
            </a:r>
            <a:endParaRPr lang="ko-KR" altLang="en-US" sz="1600">
              <a:latin typeface="나눔스퀘어"/>
              <a:ea typeface="나눔스퀘어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15114" y="3716382"/>
            <a:ext cx="3334195" cy="11508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가져온 데이터 확인 후 다운로드 요청시 </a:t>
            </a:r>
            <a:r>
              <a:rPr lang="en-US" altLang="ko-KR" sz="1000">
                <a:solidFill>
                  <a:srgbClr val="324d5c"/>
                </a:solidFill>
                <a:latin typeface="나눔스퀘어"/>
                <a:ea typeface="나눔스퀘어"/>
              </a:rPr>
              <a:t>canvas</a:t>
            </a: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로 </a:t>
            </a:r>
            <a:b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</a:b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인식 후 </a:t>
            </a:r>
            <a:r>
              <a:rPr lang="en-US" altLang="ko-KR" sz="1000">
                <a:solidFill>
                  <a:srgbClr val="324d5c"/>
                </a:solidFill>
                <a:latin typeface="나눔스퀘어"/>
                <a:ea typeface="나눔스퀘어"/>
              </a:rPr>
              <a:t>pdf</a:t>
            </a: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로 변환</a:t>
            </a:r>
            <a:endParaRPr lang="ko-KR" altLang="en-US" sz="1000">
              <a:solidFill>
                <a:srgbClr val="324d5c"/>
              </a:solidFill>
              <a:latin typeface="나눔스퀘어"/>
              <a:ea typeface="나눔스퀘어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00163" y="4291828"/>
            <a:ext cx="3334195" cy="5726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입력한 성적 데이터를 가져와 </a:t>
            </a:r>
            <a:r>
              <a:rPr lang="en-US" altLang="ko-KR" sz="1000">
                <a:solidFill>
                  <a:srgbClr val="324d5c"/>
                </a:solidFill>
                <a:latin typeface="나눔스퀘어"/>
                <a:ea typeface="나눔스퀘어"/>
              </a:rPr>
              <a:t>pdf</a:t>
            </a: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 파일로 출력</a:t>
            </a:r>
            <a:endParaRPr lang="ko-KR" altLang="en-US" sz="1000">
              <a:solidFill>
                <a:srgbClr val="324d5c"/>
              </a:solidFill>
              <a:latin typeface="나눔스퀘어"/>
              <a:ea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15114" y="1328351"/>
            <a:ext cx="3334195" cy="35389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93389" y="1328351"/>
            <a:ext cx="3334195" cy="35389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00163" y="1328351"/>
            <a:ext cx="3327421" cy="2963477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5114" y="1328351"/>
            <a:ext cx="3334195" cy="2388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215114" y="958935"/>
            <a:ext cx="3334195" cy="369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latin typeface="나눔스퀘어 Bold"/>
                <a:ea typeface="나눔스퀘어 Bold"/>
              </a:rPr>
              <a:t>원서 리스트 페이지 매핑주소 코드</a:t>
            </a:r>
            <a:endParaRPr lang="ko-KR" altLang="en-US" sz="1200">
              <a:latin typeface="나눔스퀘어 Bold"/>
              <a:ea typeface="나눔스퀘어 Bold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93389" y="958935"/>
            <a:ext cx="3334195" cy="369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latin typeface="나눔스퀘어 Bold"/>
                <a:ea typeface="나눔스퀘어 Bold"/>
              </a:rPr>
              <a:t>원서파일 리스트 페이지</a:t>
            </a:r>
            <a:endParaRPr lang="ko-KR" altLang="en-US" sz="1200">
              <a:latin typeface="나눔스퀘어 Bold"/>
              <a:ea typeface="나눔스퀘어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96577" y="276224"/>
            <a:ext cx="550359" cy="582569"/>
          </a:xfrm>
          <a:prstGeom prst="rect">
            <a:avLst/>
          </a:prstGeom>
          <a:solidFill>
            <a:srgbClr val="c71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200">
                <a:latin typeface="나눔스퀘어 ExtraBold"/>
                <a:ea typeface="나눔스퀘어 ExtraBold"/>
              </a:rPr>
              <a:t>1</a:t>
            </a:r>
            <a:r>
              <a:rPr lang="en-US" altLang="ko-KR" sz="1400">
                <a:latin typeface="나눔스퀘어 ExtraBold"/>
                <a:ea typeface="나눔스퀘어 ExtraBold"/>
              </a:rPr>
              <a:t>-5</a:t>
            </a:r>
            <a:endParaRPr lang="en-US" altLang="ko-KR" sz="1400">
              <a:latin typeface="나눔스퀘어 ExtraBold"/>
              <a:ea typeface="나눔스퀘어 ExtraBold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02541" y="276224"/>
            <a:ext cx="6144880" cy="582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latin typeface="나눔스퀘어"/>
                <a:ea typeface="나눔스퀘어"/>
              </a:rPr>
              <a:t>Ajax </a:t>
            </a:r>
            <a:r>
              <a:rPr lang="ko-KR" altLang="en-US" sz="1600">
                <a:latin typeface="나눔스퀘어"/>
                <a:ea typeface="나눔스퀘어"/>
              </a:rPr>
              <a:t>를 통한 학생들이 작성한 원서 리스트 출력 서비스 개발을 통해</a:t>
            </a:r>
            <a:endParaRPr lang="ko-KR" altLang="en-US" sz="1600">
              <a:latin typeface="나눔스퀘어"/>
              <a:ea typeface="나눔스퀘어"/>
            </a:endParaRPr>
          </a:p>
          <a:p>
            <a:pPr algn="ctr">
              <a:defRPr/>
            </a:pPr>
            <a:r>
              <a:rPr lang="ko-KR" altLang="en-US" sz="1600">
                <a:latin typeface="나눔스퀘어"/>
                <a:ea typeface="나눔스퀘어"/>
              </a:rPr>
              <a:t>프론트</a:t>
            </a:r>
            <a:r>
              <a:rPr lang="en-US" altLang="ko-KR" sz="1600">
                <a:latin typeface="나눔스퀘어"/>
                <a:ea typeface="나눔스퀘어"/>
              </a:rPr>
              <a:t>,</a:t>
            </a:r>
            <a:r>
              <a:rPr lang="ko-KR" altLang="en-US" sz="1600">
                <a:latin typeface="나눔스퀘어"/>
                <a:ea typeface="나눔스퀘어"/>
              </a:rPr>
              <a:t>백 엔드 개발 역량을 갖추고자 노력하였습니다</a:t>
            </a:r>
            <a:r>
              <a:rPr lang="en-US" altLang="ko-KR" sz="1600">
                <a:latin typeface="나눔스퀘어"/>
                <a:ea typeface="나눔스퀘어"/>
              </a:rPr>
              <a:t>.</a:t>
            </a:r>
            <a:r>
              <a:rPr lang="ko-KR" altLang="en-US" sz="1600">
                <a:latin typeface="나눔스퀘어"/>
                <a:ea typeface="나눔스퀘어"/>
              </a:rPr>
              <a:t> </a:t>
            </a:r>
            <a:endParaRPr lang="ko-KR" altLang="en-US" sz="1600">
              <a:latin typeface="나눔스퀘어"/>
              <a:ea typeface="나눔스퀘어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15114" y="3716382"/>
            <a:ext cx="3334195" cy="11508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해당 페이지 매핑 컨트롤러 코드</a:t>
            </a:r>
            <a:endParaRPr lang="ko-KR" altLang="en-US" sz="1000">
              <a:solidFill>
                <a:srgbClr val="324d5c"/>
              </a:solidFill>
              <a:latin typeface="나눔스퀘어"/>
              <a:ea typeface="나눔스퀘어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00163" y="3716382"/>
            <a:ext cx="3334195" cy="11481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리스트를 가져와 뷰에 출력 후 페이징 및 검색 기능</a:t>
            </a:r>
            <a:endParaRPr lang="ko-KR" altLang="en-US" sz="1000">
              <a:solidFill>
                <a:srgbClr val="324d5c"/>
              </a:solidFill>
              <a:latin typeface="나눔스퀘어"/>
              <a:ea typeface="나눔스퀘어"/>
            </a:endParaRPr>
          </a:p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000">
                <a:solidFill>
                  <a:srgbClr val="324d5c"/>
                </a:solidFill>
                <a:latin typeface="나눔스퀘어"/>
                <a:ea typeface="나눔스퀘어"/>
              </a:rPr>
              <a:t>해당 파일 다운로드 및 수정 기능</a:t>
            </a:r>
            <a:endParaRPr lang="ko-KR" altLang="en-US" sz="1000">
              <a:solidFill>
                <a:srgbClr val="324d5c"/>
              </a:solidFill>
              <a:latin typeface="나눔스퀘어"/>
              <a:ea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15114" y="1328351"/>
            <a:ext cx="3334195" cy="35389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93389" y="1328351"/>
            <a:ext cx="3334195" cy="35389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00163" y="1328351"/>
            <a:ext cx="3327421" cy="2388031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5114" y="1328351"/>
            <a:ext cx="3334195" cy="2388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02098" y="954786"/>
            <a:ext cx="2156736" cy="369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latin typeface="나눔스퀘어 Bold"/>
                <a:ea typeface="나눔스퀘어 Bold"/>
              </a:rPr>
              <a:t>2. UI/UX</a:t>
            </a:r>
            <a:endParaRPr lang="en-US" altLang="ko-KR" sz="1100">
              <a:latin typeface="나눔스퀘어 Bold"/>
              <a:ea typeface="나눔스퀘어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90686" y="958935"/>
            <a:ext cx="2156736" cy="369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latin typeface="나눔스퀘어 Bold"/>
                <a:ea typeface="나눔스퀘어 Bold"/>
              </a:rPr>
              <a:t>3. </a:t>
            </a:r>
            <a:r>
              <a:rPr lang="ko-KR" altLang="en-US" sz="1100">
                <a:latin typeface="나눔스퀘어 Bold"/>
                <a:ea typeface="나눔스퀘어 Bold"/>
              </a:rPr>
              <a:t>기능 구현</a:t>
            </a:r>
            <a:endParaRPr lang="en-US" altLang="ko-KR" sz="1100">
              <a:latin typeface="나눔스퀘어 Bold"/>
              <a:ea typeface="나눔스퀘어 Bold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02098" y="1328350"/>
            <a:ext cx="2156736" cy="27864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HTML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를 활용한 페이지 구현 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정보 입력 및 데이터 저장 페이지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CSS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를 활용한 애니메이션 효과 구현 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이미지 등록 및 숨겨진 창 생성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116550" lvl="1" indent="0">
              <a:lnSpc>
                <a:spcPct val="150000"/>
              </a:lnSpc>
              <a:buFont typeface="Arial"/>
              <a:buNone/>
              <a:defRPr/>
            </a:pP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지도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API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활용한 페이지 구현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서비스존 영역 설정 페이지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클릭 이벤트 마커 등록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90686" y="1328350"/>
            <a:ext cx="2156736" cy="27864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Spring Boot Controller</a:t>
            </a:r>
            <a:endParaRPr lang="en-US" altLang="ko-KR" sz="90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페이지 이동 및 데이터 요청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171450" indent="-1714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/>
              <a:buChar char="§"/>
              <a:defRPr/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"/>
                <a:ea typeface="나눔스퀘어"/>
              </a:rPr>
              <a:t>Ajax</a:t>
            </a:r>
            <a:endParaRPr lang="en-US" altLang="ko-KR" sz="9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원서 정보 저장 및 요청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성적 정보 저장 및 요청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171450" indent="-1714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DB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MySQL</a:t>
            </a: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을 사용한 </a:t>
            </a:r>
            <a:r>
              <a:rPr lang="en-US" altLang="ko-KR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DB</a:t>
            </a: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생성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171450" indent="-1714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/>
              <a:buChar char="§"/>
              <a:defRPr/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"/>
                <a:ea typeface="나눔스퀘어"/>
              </a:rPr>
              <a:t>API</a:t>
            </a:r>
            <a:endParaRPr lang="en-US" altLang="ko-KR" sz="90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"/>
              <a:ea typeface="나눔스퀘어"/>
            </a:endParaRPr>
          </a:p>
          <a:p>
            <a:pPr marL="288000" lvl="1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API </a:t>
            </a: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데이터 활용 영역설정 및 마커생성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 Light"/>
              <a:ea typeface="나눔스퀘어 Light"/>
            </a:endParaRPr>
          </a:p>
          <a:p>
            <a:pPr marL="116550" lvl="1" indent="0">
              <a:lnSpc>
                <a:spcPct val="150000"/>
              </a:lnSpc>
              <a:buFont typeface="Arial"/>
              <a:buNone/>
              <a:defRPr/>
            </a:pPr>
            <a:endParaRPr lang="en-US" altLang="ko-KR" sz="7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96578" y="4184565"/>
            <a:ext cx="6750844" cy="682710"/>
          </a:xfrm>
          <a:prstGeom prst="rect">
            <a:avLst/>
          </a:prstGeom>
          <a:solidFill>
            <a:srgbClr val="c71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atin typeface="나눔스퀘어"/>
                <a:ea typeface="나눔스퀘어"/>
              </a:rPr>
              <a:t>본 프로젝트를 통해 프론트</a:t>
            </a:r>
            <a:r>
              <a:rPr lang="en-US" altLang="ko-KR" sz="1100">
                <a:latin typeface="나눔스퀘어"/>
                <a:ea typeface="나눔스퀘어"/>
              </a:rPr>
              <a:t>,</a:t>
            </a:r>
            <a:r>
              <a:rPr lang="ko-KR" altLang="en-US" sz="1100">
                <a:latin typeface="나눔스퀘어"/>
                <a:ea typeface="나눔스퀘어"/>
              </a:rPr>
              <a:t>백 </a:t>
            </a:r>
            <a:r>
              <a:rPr lang="en-US" altLang="ko-KR" sz="1100">
                <a:latin typeface="나눔스퀘어"/>
                <a:ea typeface="나눔스퀘어"/>
              </a:rPr>
              <a:t>/ </a:t>
            </a:r>
            <a:r>
              <a:rPr lang="ko-KR" altLang="en-US" sz="1100">
                <a:latin typeface="나눔스퀘어"/>
                <a:ea typeface="나눔스퀘어"/>
              </a:rPr>
              <a:t>웹 디자인 구현에 필요한 다양한 자료 탐색 및 적용의 과정을 경험할 수 있었습니다</a:t>
            </a:r>
            <a:r>
              <a:rPr lang="en-US" altLang="ko-KR" sz="1100">
                <a:latin typeface="나눔스퀘어"/>
                <a:ea typeface="나눔스퀘어"/>
              </a:rPr>
              <a:t>. </a:t>
            </a:r>
            <a:endParaRPr lang="en-US" altLang="ko-KR" sz="1100">
              <a:latin typeface="나눔스퀘어"/>
              <a:ea typeface="나눔스퀘어"/>
            </a:endParaRPr>
          </a:p>
          <a:p>
            <a:pPr algn="ctr">
              <a:defRPr/>
            </a:pPr>
            <a:r>
              <a:rPr lang="ko-KR" altLang="en-US" sz="1100">
                <a:latin typeface="나눔스퀘어"/>
                <a:ea typeface="나눔스퀘어"/>
              </a:rPr>
              <a:t>개발 역량은 다양한 소스에 대한 탐색과 적용 노력을 통해 얻을 수 있다고 생각합니다</a:t>
            </a:r>
            <a:r>
              <a:rPr lang="en-US" altLang="ko-KR" sz="1100">
                <a:latin typeface="나눔스퀘어"/>
                <a:ea typeface="나눔스퀘어"/>
              </a:rPr>
              <a:t>. </a:t>
            </a:r>
            <a:endParaRPr lang="en-US" altLang="ko-KR" sz="1100">
              <a:latin typeface="나눔스퀘어"/>
              <a:ea typeface="나눔스퀘어"/>
            </a:endParaRPr>
          </a:p>
          <a:p>
            <a:pPr algn="ctr">
              <a:defRPr/>
            </a:pPr>
            <a:r>
              <a:rPr lang="ko-KR" altLang="en-US" sz="1300">
                <a:latin typeface="나눔스퀘어 ExtraBold"/>
                <a:ea typeface="나눔스퀘어 ExtraBold"/>
              </a:rPr>
              <a:t>이러한 노력을 웹서비스의 기존 코드 리뷰 및 외부 소스에 대한 적용으로 활용하고자 합니다</a:t>
            </a:r>
            <a:r>
              <a:rPr lang="en-US" altLang="ko-KR" sz="1300">
                <a:latin typeface="나눔스퀘어 ExtraBold"/>
                <a:ea typeface="나눔스퀘어 ExtraBold"/>
              </a:rPr>
              <a:t>. </a:t>
            </a:r>
            <a:endParaRPr lang="en-US" altLang="ko-KR" sz="1300">
              <a:latin typeface="나눔스퀘어 ExtraBold"/>
              <a:ea typeface="나눔스퀘어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96577" y="276224"/>
            <a:ext cx="550359" cy="582569"/>
          </a:xfrm>
          <a:prstGeom prst="rect">
            <a:avLst/>
          </a:prstGeom>
          <a:solidFill>
            <a:srgbClr val="c71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>
                <a:latin typeface="나눔스퀘어 ExtraBold"/>
                <a:ea typeface="나눔스퀘어 ExtraBold"/>
              </a:rPr>
              <a:t>2</a:t>
            </a:r>
            <a:endParaRPr lang="en-US" altLang="ko-KR" sz="2100">
              <a:latin typeface="나눔스퀘어 ExtraBold"/>
              <a:ea typeface="나눔스퀘어 ExtraBold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02541" y="276224"/>
            <a:ext cx="6144880" cy="5825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latinLnBrk="1">
              <a:defRPr/>
            </a:pPr>
            <a:r>
              <a:rPr lang="ko-KR" altLang="en-US" sz="1000">
                <a:latin typeface="나눔스퀘어 Bold"/>
                <a:ea typeface="나눔스퀘어 Bold"/>
              </a:rPr>
              <a:t>지도 </a:t>
            </a:r>
            <a:r>
              <a:rPr lang="en-US" altLang="ko-KR" sz="1000">
                <a:latin typeface="나눔스퀘어 Bold"/>
                <a:ea typeface="나눔스퀘어 Bold"/>
              </a:rPr>
              <a:t>API</a:t>
            </a:r>
            <a:r>
              <a:rPr lang="ko-KR" altLang="en-US" sz="1000">
                <a:latin typeface="나눔스퀘어 Bold"/>
                <a:ea typeface="나눔스퀘어 Bold"/>
              </a:rPr>
              <a:t> 활용 서비스존 영역 생성 웹 사이트를 통해</a:t>
            </a:r>
            <a:endParaRPr lang="ko-KR" altLang="en-US" sz="1500">
              <a:latin typeface="나눔스퀘어"/>
              <a:ea typeface="나눔스퀘어 ExtraBold"/>
            </a:endParaRPr>
          </a:p>
          <a:p>
            <a:pPr algn="l" latinLnBrk="1">
              <a:defRPr/>
            </a:pPr>
            <a:r>
              <a:rPr lang="ko-KR" altLang="en-US" sz="1500">
                <a:latin typeface="나눔스퀘어"/>
                <a:ea typeface="나눔스퀘어 ExtraBold"/>
              </a:rPr>
              <a:t>웹 디자인 </a:t>
            </a:r>
            <a:r>
              <a:rPr lang="en-US" altLang="ko-KR" sz="1500">
                <a:latin typeface="나눔스퀘어"/>
                <a:ea typeface="나눔스퀘어 ExtraBold"/>
              </a:rPr>
              <a:t>/ </a:t>
            </a:r>
            <a:r>
              <a:rPr lang="ko-KR" altLang="en-US" sz="1500">
                <a:latin typeface="나눔스퀘어"/>
                <a:ea typeface="나눔스퀘어 ExtraBold"/>
              </a:rPr>
              <a:t>기능 구현 역량을 갖추고자 노력하였습니다</a:t>
            </a:r>
            <a:r>
              <a:rPr lang="en-US" altLang="ko-KR" sz="1500">
                <a:latin typeface="나눔스퀘어"/>
                <a:ea typeface="나눔스퀘어 ExtraBold"/>
              </a:rPr>
              <a:t>.</a:t>
            </a:r>
            <a:endParaRPr lang="en-US" altLang="ko-KR" sz="1500">
              <a:latin typeface="나눔스퀘어"/>
              <a:ea typeface="나눔스퀘어 ExtraBold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96579" y="958935"/>
            <a:ext cx="2156736" cy="369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latin typeface="나눔스퀘어 Bold"/>
                <a:ea typeface="나눔스퀘어 Bold"/>
              </a:rPr>
              <a:t>1. </a:t>
            </a:r>
            <a:r>
              <a:rPr lang="ko-KR" altLang="en-US" sz="1100">
                <a:latin typeface="나눔스퀘어 Bold"/>
                <a:ea typeface="나눔스퀘어 Bold"/>
              </a:rPr>
              <a:t>요구사항 정의</a:t>
            </a:r>
            <a:endParaRPr lang="en-US" altLang="ko-KR" sz="1100">
              <a:latin typeface="나눔스퀘어 Bold"/>
              <a:ea typeface="나눔스퀘어 Bold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96579" y="1328350"/>
            <a:ext cx="2156736" cy="27864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171450" indent="-1714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/>
              <a:buChar char="§"/>
              <a:defRPr/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"/>
                <a:ea typeface="나눔스퀘어"/>
              </a:rPr>
              <a:t>서비스 목표 기능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</a:endParaRPr>
          </a:p>
          <a:p>
            <a:pPr marL="288000" lvl="1" indent="-1714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/>
                <a:ea typeface="나눔스퀘어 Light"/>
              </a:rPr>
              <a:t>서비스존 영역 설정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 Light"/>
              <a:ea typeface="나눔스퀘어 Light"/>
            </a:endParaRPr>
          </a:p>
          <a:p>
            <a:pPr marL="288000" lvl="1" indent="-1714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/>
                <a:ea typeface="나눔스퀘어 Light"/>
              </a:rPr>
              <a:t>서비스존 영역내 이벤트 포인트 생성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 Light"/>
              <a:ea typeface="나눔스퀘어 Light"/>
            </a:endParaRPr>
          </a:p>
          <a:p>
            <a:pPr marL="288000" lvl="1" indent="-1714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/>
                <a:ea typeface="나눔스퀘어 Light"/>
              </a:rPr>
              <a:t>서비스존 설명 및 이미지</a:t>
            </a:r>
            <a:r>
              <a:rPr lang="en-US" altLang="ko-KR" sz="7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/>
                <a:ea typeface="나눔스퀘어 Light"/>
              </a:rPr>
              <a:t>,</a:t>
            </a: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/>
                <a:ea typeface="나눔스퀘어 Light"/>
              </a:rPr>
              <a:t> 영상 출력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 Light"/>
              <a:ea typeface="나눔스퀘어 Light"/>
            </a:endParaRPr>
          </a:p>
          <a:p>
            <a:pPr marL="288000" lvl="1" indent="-1714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/>
                <a:ea typeface="나눔스퀘어 Light"/>
              </a:rPr>
              <a:t>이벤트 포인트 설명 및 이미지</a:t>
            </a:r>
            <a:r>
              <a:rPr lang="en-US" altLang="ko-KR" sz="7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/>
                <a:ea typeface="나눔스퀘어 Light"/>
              </a:rPr>
              <a:t>,</a:t>
            </a: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/>
                <a:ea typeface="나눔스퀘어 Light"/>
              </a:rPr>
              <a:t> 영상 출력</a:t>
            </a: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</a:endParaRPr>
          </a:p>
          <a:p>
            <a:pPr marL="116550" lvl="1" indent="0">
              <a:lnSpc>
                <a:spcPct val="150000"/>
              </a:lnSpc>
              <a:buFont typeface="Arial"/>
              <a:buNone/>
              <a:defRPr/>
            </a:pPr>
            <a:endParaRPr lang="ko-KR" altLang="en-US" sz="80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</a:endParaRPr>
          </a:p>
          <a:p>
            <a:pPr marL="171450" indent="-1714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/>
              <a:buChar char="§"/>
              <a:defRPr/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"/>
                <a:ea typeface="나눔스퀘어"/>
              </a:rPr>
              <a:t>세부 기능 명세 구성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"/>
              <a:ea typeface="나눔스퀘어"/>
            </a:endParaRPr>
          </a:p>
          <a:p>
            <a:pPr marL="288000" lvl="1" indent="-1714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/>
                <a:ea typeface="나눔스퀘어 Light"/>
              </a:rPr>
              <a:t>지도</a:t>
            </a:r>
            <a:r>
              <a:rPr lang="en-US" altLang="ko-KR" sz="7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/>
                <a:ea typeface="나눔스퀘어 Light"/>
              </a:rPr>
              <a:t> API </a:t>
            </a: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/>
                <a:ea typeface="나눔스퀘어 Light"/>
              </a:rPr>
              <a:t>활용 영역 설정 및 마커 생성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 Light"/>
              <a:ea typeface="나눔스퀘어 Light"/>
            </a:endParaRPr>
          </a:p>
          <a:p>
            <a:pPr marL="288000" lvl="1" indent="-1714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/>
            </a:pPr>
            <a:r>
              <a:rPr lang="en-US" altLang="ko-KR" sz="7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/>
                <a:ea typeface="나눔스퀘어 Light"/>
              </a:rPr>
              <a:t>Html, css, js</a:t>
            </a: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/>
                <a:ea typeface="나눔스퀘어 Light"/>
              </a:rPr>
              <a:t>를 활용한 웹 개발</a:t>
            </a:r>
            <a:endParaRPr lang="en-US" altLang="ko-KR" sz="70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 Light"/>
              <a:ea typeface="나눔스퀘어 Ligh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51558" y="3334872"/>
            <a:ext cx="6518332" cy="6827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00"/>
          </a:p>
        </p:txBody>
      </p:sp>
      <p:sp>
        <p:nvSpPr>
          <p:cNvPr id="2" name="사각형: 둥근 모서리 1"/>
          <p:cNvSpPr/>
          <p:nvPr/>
        </p:nvSpPr>
        <p:spPr>
          <a:xfrm>
            <a:off x="3003798" y="3239667"/>
            <a:ext cx="3153335" cy="1815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주요 개발 환경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51216" y="3412344"/>
            <a:ext cx="1484408" cy="59376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82385" y="3421203"/>
            <a:ext cx="527178" cy="52717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67556" y="3448478"/>
            <a:ext cx="864684" cy="486871"/>
          </a:xfrm>
          <a:prstGeom prst="rect">
            <a:avLst/>
          </a:prstGeom>
        </p:spPr>
      </p:pic>
      <p:pic>
        <p:nvPicPr>
          <p:cNvPr id="31" name="Picture 2" descr="크롬 브라우저, 제로데이 버그를 수정하도록 업데이트 (macOS, 윈도우, 리눅스)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056751" y="3478953"/>
            <a:ext cx="623847" cy="460545"/>
          </a:xfrm>
          <a:prstGeom prst="rect">
            <a:avLst/>
          </a:prstGeom>
          <a:noFill/>
        </p:spPr>
      </p:pic>
      <p:sp>
        <p:nvSpPr>
          <p:cNvPr id="32" name="직사각형 25"/>
          <p:cNvSpPr/>
          <p:nvPr/>
        </p:nvSpPr>
        <p:spPr>
          <a:xfrm>
            <a:off x="3463401" y="1249843"/>
            <a:ext cx="2217197" cy="1807960"/>
          </a:xfrm>
          <a:prstGeom prst="rect">
            <a:avLst/>
          </a:prstGeom>
          <a:noFill/>
          <a:ln w="28575">
            <a:solidFill>
              <a:srgbClr val="c7123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00"/>
          </a:p>
        </p:txBody>
      </p:sp>
      <p:sp>
        <p:nvSpPr>
          <p:cNvPr id="33" name="직사각형 25"/>
          <p:cNvSpPr/>
          <p:nvPr/>
        </p:nvSpPr>
        <p:spPr>
          <a:xfrm>
            <a:off x="5756222" y="1249843"/>
            <a:ext cx="2225663" cy="1807960"/>
          </a:xfrm>
          <a:prstGeom prst="rect">
            <a:avLst/>
          </a:prstGeom>
          <a:noFill/>
          <a:ln w="28575">
            <a:solidFill>
              <a:srgbClr val="c7123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00"/>
          </a:p>
        </p:txBody>
      </p:sp>
      <p:sp>
        <p:nvSpPr>
          <p:cNvPr id="34" name="사각형: 둥근 모서리 26"/>
          <p:cNvSpPr/>
          <p:nvPr/>
        </p:nvSpPr>
        <p:spPr>
          <a:xfrm rot="20928728">
            <a:off x="4742272" y="1690876"/>
            <a:ext cx="961884" cy="218950"/>
          </a:xfrm>
          <a:prstGeom prst="roundRect">
            <a:avLst>
              <a:gd name="adj" fmla="val 50000"/>
            </a:avLst>
          </a:prstGeom>
          <a:solidFill>
            <a:srgbClr val="c7123b">
              <a:alpha val="18000"/>
            </a:srgbClr>
          </a:solidFill>
          <a:ln w="28575">
            <a:solidFill>
              <a:srgbClr val="c71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rgbClr val="c7123b"/>
                </a:solidFill>
                <a:latin typeface="나눔스퀘어 Bold"/>
                <a:ea typeface="나눔스퀘어 Bold"/>
              </a:rPr>
              <a:t>MY ROLE</a:t>
            </a:r>
            <a:endParaRPr lang="ko-KR" altLang="en-US" sz="1100">
              <a:solidFill>
                <a:srgbClr val="c7123b"/>
              </a:solidFill>
              <a:latin typeface="나눔스퀘어 Bold"/>
              <a:ea typeface="나눔스퀘어 Bold"/>
            </a:endParaRPr>
          </a:p>
        </p:txBody>
      </p:sp>
      <p:sp>
        <p:nvSpPr>
          <p:cNvPr id="36" name="사각형: 둥근 모서리 26"/>
          <p:cNvSpPr/>
          <p:nvPr/>
        </p:nvSpPr>
        <p:spPr>
          <a:xfrm rot="20928728">
            <a:off x="7028621" y="2189557"/>
            <a:ext cx="961884" cy="218950"/>
          </a:xfrm>
          <a:prstGeom prst="roundRect">
            <a:avLst>
              <a:gd name="adj" fmla="val 50000"/>
            </a:avLst>
          </a:prstGeom>
          <a:solidFill>
            <a:srgbClr val="c7123b">
              <a:alpha val="18000"/>
            </a:srgbClr>
          </a:solidFill>
          <a:ln w="28575">
            <a:solidFill>
              <a:srgbClr val="c71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rgbClr val="c7123b"/>
                </a:solidFill>
                <a:latin typeface="나눔스퀘어 Bold"/>
                <a:ea typeface="나눔스퀘어 Bold"/>
              </a:rPr>
              <a:t>MY ROLE</a:t>
            </a:r>
            <a:endParaRPr lang="ko-KR" altLang="en-US" sz="1100">
              <a:solidFill>
                <a:srgbClr val="c7123b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131840" y="3468989"/>
            <a:ext cx="888304" cy="466359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269626" y="3474804"/>
            <a:ext cx="460545" cy="460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1318</ep:Words>
  <ep:PresentationFormat>화면 슬라이드 쇼(16:9)</ep:PresentationFormat>
  <ep:Paragraphs>196</ep:Paragraphs>
  <ep:Slides>17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2021-10-19T05:10:29.000</dcterms:created>
  <dc:creator>smhrd</dc:creator>
  <cp:lastModifiedBy>eb</cp:lastModifiedBy>
  <dcterms:modified xsi:type="dcterms:W3CDTF">2023-04-14T04:10:15.544</dcterms:modified>
  <cp:revision>132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